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64" r:id="rId4"/>
    <p:sldId id="258" r:id="rId5"/>
    <p:sldId id="265" r:id="rId6"/>
    <p:sldId id="259" r:id="rId7"/>
    <p:sldId id="266" r:id="rId8"/>
    <p:sldId id="260" r:id="rId9"/>
    <p:sldId id="261" r:id="rId10"/>
    <p:sldId id="262" r:id="rId11"/>
    <p:sldId id="270" r:id="rId12"/>
    <p:sldId id="267" r:id="rId13"/>
    <p:sldId id="268" r:id="rId14"/>
    <p:sldId id="269" r:id="rId15"/>
    <p:sldId id="263"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41693" autoAdjust="0"/>
  </p:normalViewPr>
  <p:slideViewPr>
    <p:cSldViewPr snapToGrid="0">
      <p:cViewPr>
        <p:scale>
          <a:sx n="80" d="100"/>
          <a:sy n="80" d="100"/>
        </p:scale>
        <p:origin x="126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245011-9DD2-43A2-97D6-30A0E1077C20}" type="datetimeFigureOut">
              <a:rPr lang="en-SG" smtClean="0"/>
              <a:t>8/12/15</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0FD4C1-B935-4CAC-9772-34B09B532C5A}" type="slidenum">
              <a:rPr lang="en-SG" smtClean="0"/>
              <a:t>‹#›</a:t>
            </a:fld>
            <a:endParaRPr lang="en-SG"/>
          </a:p>
        </p:txBody>
      </p:sp>
    </p:spTree>
    <p:extLst>
      <p:ext uri="{BB962C8B-B14F-4D97-AF65-F5344CB8AC3E}">
        <p14:creationId xmlns:p14="http://schemas.microsoft.com/office/powerpoint/2010/main" val="2473682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SG" dirty="0" smtClean="0"/>
              <a:t>Petrol cars’ sales will increase. Government can collect more taxes from petrol car sales. </a:t>
            </a:r>
          </a:p>
          <a:p>
            <a:endParaRPr lang="en-SG" dirty="0"/>
          </a:p>
        </p:txBody>
      </p:sp>
      <p:sp>
        <p:nvSpPr>
          <p:cNvPr id="4" name="Slide Number Placeholder 3"/>
          <p:cNvSpPr>
            <a:spLocks noGrp="1"/>
          </p:cNvSpPr>
          <p:nvPr>
            <p:ph type="sldNum" sz="quarter" idx="10"/>
          </p:nvPr>
        </p:nvSpPr>
        <p:spPr/>
        <p:txBody>
          <a:bodyPr/>
          <a:lstStyle/>
          <a:p>
            <a:fld id="{6F0FD4C1-B935-4CAC-9772-34B09B532C5A}" type="slidenum">
              <a:rPr lang="en-SG" smtClean="0"/>
              <a:t>7</a:t>
            </a:fld>
            <a:endParaRPr lang="en-SG"/>
          </a:p>
        </p:txBody>
      </p:sp>
    </p:spTree>
    <p:extLst>
      <p:ext uri="{BB962C8B-B14F-4D97-AF65-F5344CB8AC3E}">
        <p14:creationId xmlns:p14="http://schemas.microsoft.com/office/powerpoint/2010/main" val="2988302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SG" dirty="0" smtClean="0"/>
              <a:t>Petrol cars’ sales will increase. Government can collect more taxes from petrol car sales. </a:t>
            </a:r>
          </a:p>
          <a:p>
            <a:pPr marL="228600" indent="-228600">
              <a:buAutoNum type="arabicParenR"/>
            </a:pPr>
            <a:r>
              <a:rPr lang="en-SG" baseline="0" dirty="0" smtClean="0"/>
              <a:t>Petrol cars increase due to tax increase </a:t>
            </a:r>
          </a:p>
          <a:p>
            <a:pPr marL="228600" indent="-228600">
              <a:buAutoNum type="arabicParenR"/>
            </a:pPr>
            <a:r>
              <a:rPr lang="en-SG" baseline="0" dirty="0" smtClean="0"/>
              <a:t>Petrol cares no change </a:t>
            </a:r>
          </a:p>
          <a:p>
            <a:pPr marL="228600" indent="-228600">
              <a:buAutoNum type="arabicParenR"/>
            </a:pPr>
            <a:r>
              <a:rPr lang="en-SG" baseline="0" dirty="0" smtClean="0"/>
              <a:t>Electric car and petrol car has the substations relationship</a:t>
            </a:r>
          </a:p>
          <a:p>
            <a:pPr marL="0" indent="0">
              <a:buNone/>
            </a:pPr>
            <a:endParaRPr lang="en-SG" baseline="0" dirty="0" smtClean="0"/>
          </a:p>
          <a:p>
            <a:pPr marL="0" indent="0">
              <a:buNone/>
            </a:pPr>
            <a:r>
              <a:rPr lang="en-SG" baseline="0" dirty="0" smtClean="0"/>
              <a:t>More consumer are willing to switch from buying electric car to petrol car.</a:t>
            </a:r>
          </a:p>
          <a:p>
            <a:pPr marL="0" indent="0">
              <a:buNone/>
            </a:pPr>
            <a:r>
              <a:rPr lang="en-SG" baseline="0" dirty="0" smtClean="0"/>
              <a:t>Once the New Analysis E2 is achieved, the outcome of the market is 1. high price for petrol car 2. more quality traded. </a:t>
            </a:r>
          </a:p>
          <a:p>
            <a:pPr marL="0" indent="0">
              <a:buNone/>
            </a:pPr>
            <a:endParaRPr lang="en-SG" baseline="0" dirty="0" smtClean="0"/>
          </a:p>
          <a:p>
            <a:pPr marL="0" indent="0">
              <a:buNone/>
            </a:pPr>
            <a:r>
              <a:rPr lang="en-SG" baseline="0" dirty="0" smtClean="0"/>
              <a:t>Due to tax revenue formula : Tax revenue from petrol car market increase</a:t>
            </a:r>
          </a:p>
        </p:txBody>
      </p:sp>
      <p:sp>
        <p:nvSpPr>
          <p:cNvPr id="4" name="Slide Number Placeholder 3"/>
          <p:cNvSpPr>
            <a:spLocks noGrp="1"/>
          </p:cNvSpPr>
          <p:nvPr>
            <p:ph type="sldNum" sz="quarter" idx="10"/>
          </p:nvPr>
        </p:nvSpPr>
        <p:spPr/>
        <p:txBody>
          <a:bodyPr/>
          <a:lstStyle/>
          <a:p>
            <a:fld id="{6F0FD4C1-B935-4CAC-9772-34B09B532C5A}" type="slidenum">
              <a:rPr lang="en-SG" smtClean="0"/>
              <a:t>8</a:t>
            </a:fld>
            <a:endParaRPr lang="en-SG"/>
          </a:p>
        </p:txBody>
      </p:sp>
    </p:spTree>
    <p:extLst>
      <p:ext uri="{BB962C8B-B14F-4D97-AF65-F5344CB8AC3E}">
        <p14:creationId xmlns:p14="http://schemas.microsoft.com/office/powerpoint/2010/main" val="1364282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Government perspectives</a:t>
            </a:r>
            <a:r>
              <a:rPr lang="en-US" baseline="0" dirty="0" smtClean="0"/>
              <a:t> ; good, why?</a:t>
            </a:r>
          </a:p>
          <a:p>
            <a:r>
              <a:rPr lang="en-US" baseline="0" dirty="0" smtClean="0"/>
              <a:t>1)Tax revenue form electric car market increase </a:t>
            </a:r>
          </a:p>
          <a:p>
            <a:r>
              <a:rPr lang="en-US" baseline="0" dirty="0" smtClean="0"/>
              <a:t>Tax revenue from petrol car market increase</a:t>
            </a:r>
          </a:p>
          <a:p>
            <a:endParaRPr lang="en-US" baseline="0" dirty="0" smtClean="0"/>
          </a:p>
          <a:p>
            <a:r>
              <a:rPr lang="en-US" baseline="0" dirty="0" smtClean="0"/>
              <a:t>More funding for public goods such as education, health and any public project which generate employee and income of household </a:t>
            </a:r>
          </a:p>
          <a:p>
            <a:r>
              <a:rPr lang="en-US" baseline="0" dirty="0" smtClean="0"/>
              <a:t>2) Indirectly push consumers to use public transport ---- more environment friendly</a:t>
            </a:r>
          </a:p>
          <a:p>
            <a:endParaRPr lang="en-US" baseline="0" dirty="0" smtClean="0"/>
          </a:p>
          <a:p>
            <a:r>
              <a:rPr lang="en-US" baseline="0" dirty="0" smtClean="0"/>
              <a:t>Consumer perspectives : negative </a:t>
            </a:r>
          </a:p>
          <a:p>
            <a:r>
              <a:rPr lang="en-US" baseline="0" dirty="0" smtClean="0"/>
              <a:t>Price of electric car and petrol car increase </a:t>
            </a:r>
          </a:p>
          <a:p>
            <a:r>
              <a:rPr lang="en-US" baseline="0" dirty="0" smtClean="0"/>
              <a:t>Consumer surplus for both market decrease </a:t>
            </a:r>
          </a:p>
          <a:p>
            <a:r>
              <a:rPr lang="en-US" baseline="0" dirty="0" smtClean="0"/>
              <a:t>More consumer are likely to switch to public transport </a:t>
            </a:r>
          </a:p>
          <a:p>
            <a:endParaRPr lang="en-US" baseline="0" dirty="0" smtClean="0"/>
          </a:p>
          <a:p>
            <a:r>
              <a:rPr lang="en-US" baseline="0" dirty="0" smtClean="0"/>
              <a:t>Suppliers of electric car manufacture: negative</a:t>
            </a:r>
          </a:p>
          <a:p>
            <a:r>
              <a:rPr lang="en-US" baseline="0" dirty="0" smtClean="0"/>
              <a:t>Quality electric decrease in the market</a:t>
            </a:r>
          </a:p>
          <a:p>
            <a:r>
              <a:rPr lang="en-US" baseline="0" dirty="0" smtClean="0"/>
              <a:t>Less quality of electric car are sold with tax, </a:t>
            </a:r>
          </a:p>
          <a:p>
            <a:r>
              <a:rPr lang="en-US" baseline="0" dirty="0" smtClean="0"/>
              <a:t>Price of seller receive is going to be lower than the original price (without tax)</a:t>
            </a:r>
          </a:p>
          <a:p>
            <a:r>
              <a:rPr lang="en-US" baseline="0" dirty="0" smtClean="0"/>
              <a:t>Total revenue = price  x  quality   all decrease </a:t>
            </a:r>
          </a:p>
        </p:txBody>
      </p:sp>
      <p:sp>
        <p:nvSpPr>
          <p:cNvPr id="4" name="Slide Number Placeholder 3"/>
          <p:cNvSpPr>
            <a:spLocks noGrp="1"/>
          </p:cNvSpPr>
          <p:nvPr>
            <p:ph type="sldNum" sz="quarter" idx="10"/>
          </p:nvPr>
        </p:nvSpPr>
        <p:spPr/>
        <p:txBody>
          <a:bodyPr/>
          <a:lstStyle/>
          <a:p>
            <a:fld id="{6F0FD4C1-B935-4CAC-9772-34B09B532C5A}" type="slidenum">
              <a:rPr lang="en-SG" smtClean="0"/>
              <a:t>9</a:t>
            </a:fld>
            <a:endParaRPr lang="en-SG"/>
          </a:p>
        </p:txBody>
      </p:sp>
    </p:spTree>
    <p:extLst>
      <p:ext uri="{BB962C8B-B14F-4D97-AF65-F5344CB8AC3E}">
        <p14:creationId xmlns:p14="http://schemas.microsoft.com/office/powerpoint/2010/main" val="493434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S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SG"/>
          </a:p>
        </p:txBody>
      </p:sp>
      <p:sp>
        <p:nvSpPr>
          <p:cNvPr id="4" name="Date Placeholder 3"/>
          <p:cNvSpPr>
            <a:spLocks noGrp="1"/>
          </p:cNvSpPr>
          <p:nvPr>
            <p:ph type="dt" sz="half" idx="10"/>
          </p:nvPr>
        </p:nvSpPr>
        <p:spPr/>
        <p:txBody>
          <a:bodyPr/>
          <a:lstStyle/>
          <a:p>
            <a:fld id="{67DB95FC-D26C-4A17-973F-5824A9D3D62C}" type="datetimeFigureOut">
              <a:rPr lang="en-SG" smtClean="0"/>
              <a:t>8/12/15</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8A16386-7D8D-45E5-ADED-68C9F07BCF7D}" type="slidenum">
              <a:rPr lang="en-SG" smtClean="0"/>
              <a:t>‹#›</a:t>
            </a:fld>
            <a:endParaRPr lang="en-SG"/>
          </a:p>
        </p:txBody>
      </p:sp>
    </p:spTree>
    <p:extLst>
      <p:ext uri="{BB962C8B-B14F-4D97-AF65-F5344CB8AC3E}">
        <p14:creationId xmlns:p14="http://schemas.microsoft.com/office/powerpoint/2010/main" val="2833319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67DB95FC-D26C-4A17-973F-5824A9D3D62C}" type="datetimeFigureOut">
              <a:rPr lang="en-SG" smtClean="0"/>
              <a:t>8/12/15</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8A16386-7D8D-45E5-ADED-68C9F07BCF7D}" type="slidenum">
              <a:rPr lang="en-SG" smtClean="0"/>
              <a:t>‹#›</a:t>
            </a:fld>
            <a:endParaRPr lang="en-SG"/>
          </a:p>
        </p:txBody>
      </p:sp>
    </p:spTree>
    <p:extLst>
      <p:ext uri="{BB962C8B-B14F-4D97-AF65-F5344CB8AC3E}">
        <p14:creationId xmlns:p14="http://schemas.microsoft.com/office/powerpoint/2010/main" val="3770969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67DB95FC-D26C-4A17-973F-5824A9D3D62C}" type="datetimeFigureOut">
              <a:rPr lang="en-SG" smtClean="0"/>
              <a:t>8/12/15</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8A16386-7D8D-45E5-ADED-68C9F07BCF7D}" type="slidenum">
              <a:rPr lang="en-SG" smtClean="0"/>
              <a:t>‹#›</a:t>
            </a:fld>
            <a:endParaRPr lang="en-SG"/>
          </a:p>
        </p:txBody>
      </p:sp>
    </p:spTree>
    <p:extLst>
      <p:ext uri="{BB962C8B-B14F-4D97-AF65-F5344CB8AC3E}">
        <p14:creationId xmlns:p14="http://schemas.microsoft.com/office/powerpoint/2010/main" val="3875275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67DB95FC-D26C-4A17-973F-5824A9D3D62C}" type="datetimeFigureOut">
              <a:rPr lang="en-SG" smtClean="0"/>
              <a:t>8/12/15</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8A16386-7D8D-45E5-ADED-68C9F07BCF7D}" type="slidenum">
              <a:rPr lang="en-SG" smtClean="0"/>
              <a:t>‹#›</a:t>
            </a:fld>
            <a:endParaRPr lang="en-SG"/>
          </a:p>
        </p:txBody>
      </p:sp>
    </p:spTree>
    <p:extLst>
      <p:ext uri="{BB962C8B-B14F-4D97-AF65-F5344CB8AC3E}">
        <p14:creationId xmlns:p14="http://schemas.microsoft.com/office/powerpoint/2010/main" val="387315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S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DB95FC-D26C-4A17-973F-5824A9D3D62C}" type="datetimeFigureOut">
              <a:rPr lang="en-SG" smtClean="0"/>
              <a:t>8/12/15</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8A16386-7D8D-45E5-ADED-68C9F07BCF7D}" type="slidenum">
              <a:rPr lang="en-SG" smtClean="0"/>
              <a:t>‹#›</a:t>
            </a:fld>
            <a:endParaRPr lang="en-SG"/>
          </a:p>
        </p:txBody>
      </p:sp>
    </p:spTree>
    <p:extLst>
      <p:ext uri="{BB962C8B-B14F-4D97-AF65-F5344CB8AC3E}">
        <p14:creationId xmlns:p14="http://schemas.microsoft.com/office/powerpoint/2010/main" val="24290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Date Placeholder 4"/>
          <p:cNvSpPr>
            <a:spLocks noGrp="1"/>
          </p:cNvSpPr>
          <p:nvPr>
            <p:ph type="dt" sz="half" idx="10"/>
          </p:nvPr>
        </p:nvSpPr>
        <p:spPr/>
        <p:txBody>
          <a:bodyPr/>
          <a:lstStyle/>
          <a:p>
            <a:fld id="{67DB95FC-D26C-4A17-973F-5824A9D3D62C}" type="datetimeFigureOut">
              <a:rPr lang="en-SG" smtClean="0"/>
              <a:t>8/12/15</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58A16386-7D8D-45E5-ADED-68C9F07BCF7D}" type="slidenum">
              <a:rPr lang="en-SG" smtClean="0"/>
              <a:t>‹#›</a:t>
            </a:fld>
            <a:endParaRPr lang="en-SG"/>
          </a:p>
        </p:txBody>
      </p:sp>
    </p:spTree>
    <p:extLst>
      <p:ext uri="{BB962C8B-B14F-4D97-AF65-F5344CB8AC3E}">
        <p14:creationId xmlns:p14="http://schemas.microsoft.com/office/powerpoint/2010/main" val="3950961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S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Date Placeholder 6"/>
          <p:cNvSpPr>
            <a:spLocks noGrp="1"/>
          </p:cNvSpPr>
          <p:nvPr>
            <p:ph type="dt" sz="half" idx="10"/>
          </p:nvPr>
        </p:nvSpPr>
        <p:spPr/>
        <p:txBody>
          <a:bodyPr/>
          <a:lstStyle/>
          <a:p>
            <a:fld id="{67DB95FC-D26C-4A17-973F-5824A9D3D62C}" type="datetimeFigureOut">
              <a:rPr lang="en-SG" smtClean="0"/>
              <a:t>8/12/15</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58A16386-7D8D-45E5-ADED-68C9F07BCF7D}" type="slidenum">
              <a:rPr lang="en-SG" smtClean="0"/>
              <a:t>‹#›</a:t>
            </a:fld>
            <a:endParaRPr lang="en-SG"/>
          </a:p>
        </p:txBody>
      </p:sp>
    </p:spTree>
    <p:extLst>
      <p:ext uri="{BB962C8B-B14F-4D97-AF65-F5344CB8AC3E}">
        <p14:creationId xmlns:p14="http://schemas.microsoft.com/office/powerpoint/2010/main" val="2250151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Date Placeholder 2"/>
          <p:cNvSpPr>
            <a:spLocks noGrp="1"/>
          </p:cNvSpPr>
          <p:nvPr>
            <p:ph type="dt" sz="half" idx="10"/>
          </p:nvPr>
        </p:nvSpPr>
        <p:spPr/>
        <p:txBody>
          <a:bodyPr/>
          <a:lstStyle/>
          <a:p>
            <a:fld id="{67DB95FC-D26C-4A17-973F-5824A9D3D62C}" type="datetimeFigureOut">
              <a:rPr lang="en-SG" smtClean="0"/>
              <a:t>8/12/15</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58A16386-7D8D-45E5-ADED-68C9F07BCF7D}" type="slidenum">
              <a:rPr lang="en-SG" smtClean="0"/>
              <a:t>‹#›</a:t>
            </a:fld>
            <a:endParaRPr lang="en-SG"/>
          </a:p>
        </p:txBody>
      </p:sp>
    </p:spTree>
    <p:extLst>
      <p:ext uri="{BB962C8B-B14F-4D97-AF65-F5344CB8AC3E}">
        <p14:creationId xmlns:p14="http://schemas.microsoft.com/office/powerpoint/2010/main" val="3768088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DB95FC-D26C-4A17-973F-5824A9D3D62C}" type="datetimeFigureOut">
              <a:rPr lang="en-SG" smtClean="0"/>
              <a:t>8/12/15</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58A16386-7D8D-45E5-ADED-68C9F07BCF7D}" type="slidenum">
              <a:rPr lang="en-SG" smtClean="0"/>
              <a:t>‹#›</a:t>
            </a:fld>
            <a:endParaRPr lang="en-SG"/>
          </a:p>
        </p:txBody>
      </p:sp>
    </p:spTree>
    <p:extLst>
      <p:ext uri="{BB962C8B-B14F-4D97-AF65-F5344CB8AC3E}">
        <p14:creationId xmlns:p14="http://schemas.microsoft.com/office/powerpoint/2010/main" val="229955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DB95FC-D26C-4A17-973F-5824A9D3D62C}" type="datetimeFigureOut">
              <a:rPr lang="en-SG" smtClean="0"/>
              <a:t>8/12/15</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58A16386-7D8D-45E5-ADED-68C9F07BCF7D}" type="slidenum">
              <a:rPr lang="en-SG" smtClean="0"/>
              <a:t>‹#›</a:t>
            </a:fld>
            <a:endParaRPr lang="en-SG"/>
          </a:p>
        </p:txBody>
      </p:sp>
    </p:spTree>
    <p:extLst>
      <p:ext uri="{BB962C8B-B14F-4D97-AF65-F5344CB8AC3E}">
        <p14:creationId xmlns:p14="http://schemas.microsoft.com/office/powerpoint/2010/main" val="3098225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DB95FC-D26C-4A17-973F-5824A9D3D62C}" type="datetimeFigureOut">
              <a:rPr lang="en-SG" smtClean="0"/>
              <a:t>8/12/15</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58A16386-7D8D-45E5-ADED-68C9F07BCF7D}" type="slidenum">
              <a:rPr lang="en-SG" smtClean="0"/>
              <a:t>‹#›</a:t>
            </a:fld>
            <a:endParaRPr lang="en-SG"/>
          </a:p>
        </p:txBody>
      </p:sp>
    </p:spTree>
    <p:extLst>
      <p:ext uri="{BB962C8B-B14F-4D97-AF65-F5344CB8AC3E}">
        <p14:creationId xmlns:p14="http://schemas.microsoft.com/office/powerpoint/2010/main" val="37497974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S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DB95FC-D26C-4A17-973F-5824A9D3D62C}" type="datetimeFigureOut">
              <a:rPr lang="en-SG" smtClean="0"/>
              <a:t>8/12/15</a:t>
            </a:fld>
            <a:endParaRPr lang="en-S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A16386-7D8D-45E5-ADED-68C9F07BCF7D}" type="slidenum">
              <a:rPr lang="en-SG" smtClean="0"/>
              <a:t>‹#›</a:t>
            </a:fld>
            <a:endParaRPr lang="en-SG"/>
          </a:p>
        </p:txBody>
      </p:sp>
    </p:spTree>
    <p:extLst>
      <p:ext uri="{BB962C8B-B14F-4D97-AF65-F5344CB8AC3E}">
        <p14:creationId xmlns:p14="http://schemas.microsoft.com/office/powerpoint/2010/main" val="209122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libguides.jcu.edu.au/apa"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NULL" TargetMode="External"/><Relationship Id="rId4" Type="http://schemas.openxmlformats.org/officeDocument/2006/relationships/hyperlink" Target="NULL" TargetMode="External"/><Relationship Id="rId5" Type="http://schemas.openxmlformats.org/officeDocument/2006/relationships/hyperlink" Target="NULL" TargetMode="External"/><Relationship Id="rId1" Type="http://schemas.openxmlformats.org/officeDocument/2006/relationships/slideLayout" Target="../slideLayouts/slideLayout2.xml"/><Relationship Id="rId2" Type="http://schemas.openxmlformats.org/officeDocument/2006/relationships/hyperlink" Target="NUL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jcu.edu.au/library/find/journal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News Analysis 2</a:t>
            </a:r>
            <a:endParaRPr lang="en-SG" dirty="0"/>
          </a:p>
        </p:txBody>
      </p:sp>
      <p:sp>
        <p:nvSpPr>
          <p:cNvPr id="3" name="Subtitle 2"/>
          <p:cNvSpPr>
            <a:spLocks noGrp="1"/>
          </p:cNvSpPr>
          <p:nvPr>
            <p:ph type="subTitle" idx="1"/>
          </p:nvPr>
        </p:nvSpPr>
        <p:spPr/>
        <p:txBody>
          <a:bodyPr/>
          <a:lstStyle/>
          <a:p>
            <a:r>
              <a:rPr lang="en-SG" b="1" dirty="0"/>
              <a:t>Tesla Prices To Triple In Denmark As Tax Incentives Are Rolled Back: Will Other Countries Follow?</a:t>
            </a:r>
            <a:endParaRPr lang="en-SG" dirty="0"/>
          </a:p>
        </p:txBody>
      </p:sp>
    </p:spTree>
    <p:extLst>
      <p:ext uri="{BB962C8B-B14F-4D97-AF65-F5344CB8AC3E}">
        <p14:creationId xmlns:p14="http://schemas.microsoft.com/office/powerpoint/2010/main" val="39373897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SG" dirty="0"/>
          </a:p>
        </p:txBody>
      </p:sp>
      <p:sp>
        <p:nvSpPr>
          <p:cNvPr id="3" name="Content Placeholder 2"/>
          <p:cNvSpPr>
            <a:spLocks noGrp="1"/>
          </p:cNvSpPr>
          <p:nvPr>
            <p:ph idx="1"/>
          </p:nvPr>
        </p:nvSpPr>
        <p:spPr/>
        <p:txBody>
          <a:bodyPr/>
          <a:lstStyle/>
          <a:p>
            <a:r>
              <a:rPr lang="en-US" dirty="0" smtClean="0"/>
              <a:t>Title</a:t>
            </a:r>
          </a:p>
          <a:p>
            <a:r>
              <a:rPr lang="en-US" dirty="0" smtClean="0"/>
              <a:t>Introduction paragraph</a:t>
            </a:r>
          </a:p>
          <a:p>
            <a:r>
              <a:rPr lang="en-US" dirty="0" smtClean="0"/>
              <a:t>Main text with four subtitles answers four questions</a:t>
            </a:r>
          </a:p>
          <a:p>
            <a:r>
              <a:rPr lang="en-US" dirty="0" smtClean="0"/>
              <a:t>Conclusion</a:t>
            </a:r>
          </a:p>
          <a:p>
            <a:r>
              <a:rPr lang="en-US" dirty="0" smtClean="0"/>
              <a:t>Reference (citations needed in text)</a:t>
            </a:r>
          </a:p>
          <a:p>
            <a:endParaRPr lang="en-US" dirty="0"/>
          </a:p>
          <a:p>
            <a:pPr marL="0" indent="0">
              <a:buNone/>
            </a:pPr>
            <a:endParaRPr lang="en-US" dirty="0" smtClean="0"/>
          </a:p>
          <a:p>
            <a:pPr lvl="1"/>
            <a:endParaRPr lang="en-SG" dirty="0"/>
          </a:p>
        </p:txBody>
      </p:sp>
    </p:spTree>
    <p:extLst>
      <p:ext uri="{BB962C8B-B14F-4D97-AF65-F5344CB8AC3E}">
        <p14:creationId xmlns:p14="http://schemas.microsoft.com/office/powerpoint/2010/main" val="4180668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a:t>
            </a:r>
            <a:endParaRPr lang="en-SG" dirty="0"/>
          </a:p>
        </p:txBody>
      </p:sp>
      <p:sp>
        <p:nvSpPr>
          <p:cNvPr id="3" name="Content Placeholder 2"/>
          <p:cNvSpPr>
            <a:spLocks noGrp="1"/>
          </p:cNvSpPr>
          <p:nvPr>
            <p:ph idx="1"/>
          </p:nvPr>
        </p:nvSpPr>
        <p:spPr/>
        <p:txBody>
          <a:bodyPr>
            <a:normAutofit lnSpcReduction="10000"/>
          </a:bodyPr>
          <a:lstStyle/>
          <a:p>
            <a:r>
              <a:rPr lang="en-SG" smtClean="0"/>
              <a:t>Strictly </a:t>
            </a:r>
            <a:r>
              <a:rPr lang="en-SG" dirty="0"/>
              <a:t>800-1000 </a:t>
            </a:r>
            <a:r>
              <a:rPr lang="en-SG" dirty="0" smtClean="0"/>
              <a:t>words</a:t>
            </a:r>
          </a:p>
          <a:p>
            <a:r>
              <a:rPr lang="en-US" dirty="0"/>
              <a:t>Font: </a:t>
            </a:r>
            <a:endParaRPr lang="en-SG" dirty="0"/>
          </a:p>
          <a:p>
            <a:pPr lvl="1"/>
            <a:r>
              <a:rPr lang="en-US" dirty="0"/>
              <a:t>Times new roman</a:t>
            </a:r>
            <a:endParaRPr lang="en-SG" dirty="0"/>
          </a:p>
          <a:p>
            <a:pPr lvl="1"/>
            <a:r>
              <a:rPr lang="en-US" dirty="0"/>
              <a:t>12 font size</a:t>
            </a:r>
            <a:endParaRPr lang="en-SG" dirty="0"/>
          </a:p>
          <a:p>
            <a:r>
              <a:rPr lang="en-US" dirty="0"/>
              <a:t>Line spacing: </a:t>
            </a:r>
            <a:endParaRPr lang="en-SG" dirty="0"/>
          </a:p>
          <a:p>
            <a:r>
              <a:rPr lang="en-US" dirty="0"/>
              <a:t>	Double spaced</a:t>
            </a:r>
            <a:endParaRPr lang="en-SG" dirty="0"/>
          </a:p>
          <a:p>
            <a:r>
              <a:rPr lang="en-GB" dirty="0"/>
              <a:t>Tables and diagrams:</a:t>
            </a:r>
            <a:endParaRPr lang="en-SG" dirty="0"/>
          </a:p>
          <a:p>
            <a:pPr lvl="1"/>
            <a:r>
              <a:rPr lang="en-GB" dirty="0"/>
              <a:t>can be used however they must be correctly labelled, numbered and sourced, and accompanied by a brief explanation highlighting the main points or implications in the main text.</a:t>
            </a:r>
            <a:endParaRPr lang="en-SG" dirty="0"/>
          </a:p>
          <a:p>
            <a:endParaRPr lang="en-SG" dirty="0"/>
          </a:p>
        </p:txBody>
      </p:sp>
    </p:spTree>
    <p:extLst>
      <p:ext uri="{BB962C8B-B14F-4D97-AF65-F5344CB8AC3E}">
        <p14:creationId xmlns:p14="http://schemas.microsoft.com/office/powerpoint/2010/main" val="26503513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 In-text citation.</a:t>
            </a:r>
            <a:endParaRPr lang="en-S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58806899"/>
              </p:ext>
            </p:extLst>
          </p:nvPr>
        </p:nvGraphicFramePr>
        <p:xfrm>
          <a:off x="838200" y="1903889"/>
          <a:ext cx="10515600" cy="4194810"/>
        </p:xfrm>
        <a:graphic>
          <a:graphicData uri="http://schemas.openxmlformats.org/drawingml/2006/table">
            <a:tbl>
              <a:tblPr>
                <a:tableStyleId>{616DA210-FB5B-4158-B5E0-FEB733F419BA}</a:tableStyleId>
              </a:tblPr>
              <a:tblGrid>
                <a:gridCol w="3154680"/>
                <a:gridCol w="7360920"/>
              </a:tblGrid>
              <a:tr h="0">
                <a:tc gridSpan="2">
                  <a:txBody>
                    <a:bodyPr/>
                    <a:lstStyle/>
                    <a:p>
                      <a:r>
                        <a:rPr lang="en-SG"/>
                        <a:t>Using the Author/Date System</a:t>
                      </a:r>
                    </a:p>
                  </a:txBody>
                  <a:tcPr marL="28575" marR="28575" marT="28575" marB="28575" anchor="ctr"/>
                </a:tc>
                <a:tc hMerge="1">
                  <a:txBody>
                    <a:bodyPr/>
                    <a:lstStyle/>
                    <a:p>
                      <a:endParaRPr lang="en-SG"/>
                    </a:p>
                  </a:txBody>
                  <a:tcPr/>
                </a:tc>
              </a:tr>
              <a:tr h="0">
                <a:tc>
                  <a:txBody>
                    <a:bodyPr/>
                    <a:lstStyle/>
                    <a:p>
                      <a:r>
                        <a:rPr lang="en-SG">
                          <a:effectLst/>
                        </a:rPr>
                        <a:t>Author's Name</a:t>
                      </a:r>
                    </a:p>
                  </a:txBody>
                  <a:tcPr marL="47625" marR="47625" marT="47625" marB="47625" anchor="ctr"/>
                </a:tc>
                <a:tc>
                  <a:txBody>
                    <a:bodyPr/>
                    <a:lstStyle/>
                    <a:p>
                      <a:r>
                        <a:rPr lang="en-SG">
                          <a:effectLst/>
                        </a:rPr>
                        <a:t>Example of Usage</a:t>
                      </a:r>
                    </a:p>
                  </a:txBody>
                  <a:tcPr marL="47625" marR="47625" marT="47625" marB="47625" anchor="ctr"/>
                </a:tc>
              </a:tr>
              <a:tr h="0">
                <a:tc>
                  <a:txBody>
                    <a:bodyPr/>
                    <a:lstStyle/>
                    <a:p>
                      <a:r>
                        <a:rPr lang="en-SG">
                          <a:effectLst/>
                        </a:rPr>
                        <a:t>Author's name part of narrative</a:t>
                      </a:r>
                    </a:p>
                  </a:txBody>
                  <a:tcPr marL="47625" marR="47625" marT="47625" marB="47625" anchor="ctr"/>
                </a:tc>
                <a:tc>
                  <a:txBody>
                    <a:bodyPr/>
                    <a:lstStyle/>
                    <a:p>
                      <a:r>
                        <a:rPr lang="en-SG">
                          <a:effectLst/>
                        </a:rPr>
                        <a:t>Gass and Varonis (1984) found that the most important element in comprehending non-native speech is familiarity with the topic.</a:t>
                      </a:r>
                    </a:p>
                  </a:txBody>
                  <a:tcPr marL="47625" marR="47625" marT="47625" marB="47625" anchor="ctr"/>
                </a:tc>
              </a:tr>
              <a:tr h="0">
                <a:tc>
                  <a:txBody>
                    <a:bodyPr/>
                    <a:lstStyle/>
                    <a:p>
                      <a:r>
                        <a:rPr lang="en-SG">
                          <a:effectLst/>
                        </a:rPr>
                        <a:t>Author's name in parentheses</a:t>
                      </a:r>
                    </a:p>
                  </a:txBody>
                  <a:tcPr marL="47625" marR="47625" marT="47625" marB="47625" anchor="ctr"/>
                </a:tc>
                <a:tc>
                  <a:txBody>
                    <a:bodyPr/>
                    <a:lstStyle/>
                    <a:p>
                      <a:r>
                        <a:rPr lang="en-SG">
                          <a:effectLst/>
                        </a:rPr>
                        <a:t>One study found that the most important element in comprehending non-native speech is familiarity with the topic (Gass &amp; Varonis, 1984).</a:t>
                      </a:r>
                    </a:p>
                  </a:txBody>
                  <a:tcPr marL="47625" marR="47625" marT="47625" marB="47625" anchor="ctr"/>
                </a:tc>
              </a:tr>
              <a:tr h="0">
                <a:tc>
                  <a:txBody>
                    <a:bodyPr/>
                    <a:lstStyle/>
                    <a:p>
                      <a:r>
                        <a:rPr lang="en-SG">
                          <a:effectLst/>
                        </a:rPr>
                        <a:t>Multiple works (separate each work with semi-colons)</a:t>
                      </a:r>
                    </a:p>
                  </a:txBody>
                  <a:tcPr marL="47625" marR="47625" marT="47625" marB="47625" anchor="ctr"/>
                </a:tc>
                <a:tc>
                  <a:txBody>
                    <a:bodyPr/>
                    <a:lstStyle/>
                    <a:p>
                      <a:r>
                        <a:rPr lang="en-SG">
                          <a:effectLst/>
                        </a:rPr>
                        <a:t>Research shows that listening to a particular accent improves comprehension of accented speech in general (Gass &amp; Varonis, 1984; Krech Thomas, 2004).</a:t>
                      </a:r>
                    </a:p>
                  </a:txBody>
                  <a:tcPr marL="47625" marR="47625" marT="47625" marB="47625" anchor="ctr"/>
                </a:tc>
              </a:tr>
              <a:tr h="0">
                <a:tc>
                  <a:txBody>
                    <a:bodyPr/>
                    <a:lstStyle/>
                    <a:p>
                      <a:r>
                        <a:rPr lang="en-SG">
                          <a:effectLst/>
                        </a:rPr>
                        <a:t>Direct quote, author's name part of narrative</a:t>
                      </a:r>
                    </a:p>
                  </a:txBody>
                  <a:tcPr marL="47625" marR="47625" marT="47625" marB="47625" anchor="ctr"/>
                </a:tc>
                <a:tc>
                  <a:txBody>
                    <a:bodyPr/>
                    <a:lstStyle/>
                    <a:p>
                      <a:r>
                        <a:rPr lang="en-SG">
                          <a:effectLst/>
                        </a:rPr>
                        <a:t>Gass and Varonis (1984) found that “the listener’s familiarity with the topic of discourse greatly facilitates the interpretation of the entire message” (p. 85).</a:t>
                      </a:r>
                    </a:p>
                  </a:txBody>
                  <a:tcPr marL="47625" marR="47625" marT="47625" marB="47625" anchor="ctr"/>
                </a:tc>
              </a:tr>
              <a:tr h="0">
                <a:tc>
                  <a:txBody>
                    <a:bodyPr/>
                    <a:lstStyle/>
                    <a:p>
                      <a:r>
                        <a:rPr lang="en-SG">
                          <a:effectLst/>
                        </a:rPr>
                        <a:t>Direct quote, author's name in parentheses</a:t>
                      </a:r>
                    </a:p>
                  </a:txBody>
                  <a:tcPr marL="47625" marR="47625" marT="47625" marB="47625" anchor="ctr"/>
                </a:tc>
                <a:tc>
                  <a:txBody>
                    <a:bodyPr/>
                    <a:lstStyle/>
                    <a:p>
                      <a:r>
                        <a:rPr lang="en-SG" dirty="0">
                          <a:effectLst/>
                        </a:rPr>
                        <a:t>One study found that “the listener's familiarity with the topic of discourse greatly facilitates the interpretation of the entire message” (</a:t>
                      </a:r>
                      <a:r>
                        <a:rPr lang="en-SG" dirty="0" err="1">
                          <a:effectLst/>
                        </a:rPr>
                        <a:t>Gass</a:t>
                      </a:r>
                      <a:r>
                        <a:rPr lang="en-SG" dirty="0">
                          <a:effectLst/>
                        </a:rPr>
                        <a:t> &amp; Varonis, 1984, p. 85).</a:t>
                      </a:r>
                    </a:p>
                  </a:txBody>
                  <a:tcPr marL="47625" marR="47625" marT="47625" marB="47625" anchor="ctr"/>
                </a:tc>
              </a:tr>
            </a:tbl>
          </a:graphicData>
        </a:graphic>
      </p:graphicFrame>
    </p:spTree>
    <p:extLst>
      <p:ext uri="{BB962C8B-B14F-4D97-AF65-F5344CB8AC3E}">
        <p14:creationId xmlns:p14="http://schemas.microsoft.com/office/powerpoint/2010/main" val="1791538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APA: In-text citation.</a:t>
            </a:r>
            <a:endParaRPr lang="en-S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23852204"/>
              </p:ext>
            </p:extLst>
          </p:nvPr>
        </p:nvGraphicFramePr>
        <p:xfrm>
          <a:off x="1259311" y="1843733"/>
          <a:ext cx="8949100" cy="4351336"/>
        </p:xfrm>
        <a:graphic>
          <a:graphicData uri="http://schemas.openxmlformats.org/drawingml/2006/table">
            <a:tbl>
              <a:tblPr>
                <a:tableStyleId>{5940675A-B579-460E-94D1-54222C63F5DA}</a:tableStyleId>
              </a:tblPr>
              <a:tblGrid>
                <a:gridCol w="1073892"/>
                <a:gridCol w="1968802"/>
                <a:gridCol w="1968802"/>
                <a:gridCol w="1968802"/>
                <a:gridCol w="1968802"/>
              </a:tblGrid>
              <a:tr h="282091">
                <a:tc gridSpan="5">
                  <a:txBody>
                    <a:bodyPr/>
                    <a:lstStyle/>
                    <a:p>
                      <a:r>
                        <a:rPr lang="en-SG" sz="1500" dirty="0"/>
                        <a:t>Citing Works by Multiple Authors in Text</a:t>
                      </a:r>
                    </a:p>
                  </a:txBody>
                  <a:tcPr marL="24318" marR="24318" marT="24318" marB="24318" anchor="ct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tr>
              <a:tr h="547970">
                <a:tc>
                  <a:txBody>
                    <a:bodyPr/>
                    <a:lstStyle/>
                    <a:p>
                      <a:r>
                        <a:rPr lang="en-SG" sz="1500">
                          <a:effectLst/>
                        </a:rPr>
                        <a:t>Type of citation</a:t>
                      </a:r>
                    </a:p>
                  </a:txBody>
                  <a:tcPr marL="40530" marR="40530" marT="40530" marB="40530" anchor="ctr"/>
                </a:tc>
                <a:tc>
                  <a:txBody>
                    <a:bodyPr/>
                    <a:lstStyle/>
                    <a:p>
                      <a:r>
                        <a:rPr lang="en-SG" sz="1500">
                          <a:effectLst/>
                        </a:rPr>
                        <a:t>First citation</a:t>
                      </a:r>
                    </a:p>
                  </a:txBody>
                  <a:tcPr marL="40530" marR="40530" marT="40530" marB="40530" anchor="ctr"/>
                </a:tc>
                <a:tc>
                  <a:txBody>
                    <a:bodyPr/>
                    <a:lstStyle/>
                    <a:p>
                      <a:r>
                        <a:rPr lang="en-SG" sz="1500">
                          <a:effectLst/>
                        </a:rPr>
                        <a:t>Subsequent citations</a:t>
                      </a:r>
                    </a:p>
                  </a:txBody>
                  <a:tcPr marL="40530" marR="40530" marT="40530" marB="40530" anchor="ctr"/>
                </a:tc>
                <a:tc>
                  <a:txBody>
                    <a:bodyPr/>
                    <a:lstStyle/>
                    <a:p>
                      <a:r>
                        <a:rPr lang="en-SG" sz="1500">
                          <a:effectLst/>
                        </a:rPr>
                        <a:t>First citation, </a:t>
                      </a:r>
                      <a:br>
                        <a:rPr lang="en-SG" sz="1500">
                          <a:effectLst/>
                        </a:rPr>
                      </a:br>
                      <a:r>
                        <a:rPr lang="en-SG" sz="1500">
                          <a:effectLst/>
                        </a:rPr>
                        <a:t>parenthetical format</a:t>
                      </a:r>
                    </a:p>
                  </a:txBody>
                  <a:tcPr marL="40530" marR="40530" marT="40530" marB="40530" anchor="ctr"/>
                </a:tc>
                <a:tc>
                  <a:txBody>
                    <a:bodyPr/>
                    <a:lstStyle/>
                    <a:p>
                      <a:r>
                        <a:rPr lang="en-SG" sz="1500">
                          <a:effectLst/>
                        </a:rPr>
                        <a:t>Subsequent citations, parenthetical format</a:t>
                      </a:r>
                    </a:p>
                  </a:txBody>
                  <a:tcPr marL="40530" marR="40530" marT="40530" marB="40530" anchor="ctr"/>
                </a:tc>
              </a:tr>
              <a:tr h="314515">
                <a:tc>
                  <a:txBody>
                    <a:bodyPr/>
                    <a:lstStyle/>
                    <a:p>
                      <a:r>
                        <a:rPr lang="en-SG" sz="1500">
                          <a:effectLst/>
                        </a:rPr>
                        <a:t>One author</a:t>
                      </a:r>
                    </a:p>
                  </a:txBody>
                  <a:tcPr marL="40530" marR="40530" marT="40530" marB="40530" anchor="ctr"/>
                </a:tc>
                <a:tc>
                  <a:txBody>
                    <a:bodyPr/>
                    <a:lstStyle/>
                    <a:p>
                      <a:r>
                        <a:rPr lang="en-SG" sz="1500">
                          <a:effectLst/>
                        </a:rPr>
                        <a:t>Field (2005)</a:t>
                      </a:r>
                    </a:p>
                  </a:txBody>
                  <a:tcPr marL="40530" marR="40530" marT="40530" marB="40530" anchor="ctr"/>
                </a:tc>
                <a:tc>
                  <a:txBody>
                    <a:bodyPr/>
                    <a:lstStyle/>
                    <a:p>
                      <a:r>
                        <a:rPr lang="en-SG" sz="1500">
                          <a:effectLst/>
                        </a:rPr>
                        <a:t>Field (2005)</a:t>
                      </a:r>
                    </a:p>
                  </a:txBody>
                  <a:tcPr marL="40530" marR="40530" marT="40530" marB="40530" anchor="ctr"/>
                </a:tc>
                <a:tc>
                  <a:txBody>
                    <a:bodyPr/>
                    <a:lstStyle/>
                    <a:p>
                      <a:r>
                        <a:rPr lang="en-SG" sz="1500">
                          <a:effectLst/>
                        </a:rPr>
                        <a:t>(Field, 2005)</a:t>
                      </a:r>
                    </a:p>
                  </a:txBody>
                  <a:tcPr marL="40530" marR="40530" marT="40530" marB="40530" anchor="ctr"/>
                </a:tc>
                <a:tc>
                  <a:txBody>
                    <a:bodyPr/>
                    <a:lstStyle/>
                    <a:p>
                      <a:r>
                        <a:rPr lang="en-SG" sz="1500">
                          <a:effectLst/>
                        </a:rPr>
                        <a:t>(Field, 2005)</a:t>
                      </a:r>
                    </a:p>
                  </a:txBody>
                  <a:tcPr marL="40530" marR="40530" marT="40530" marB="40530" anchor="ctr"/>
                </a:tc>
              </a:tr>
              <a:tr h="547970">
                <a:tc>
                  <a:txBody>
                    <a:bodyPr/>
                    <a:lstStyle/>
                    <a:p>
                      <a:r>
                        <a:rPr lang="en-SG" sz="1500">
                          <a:effectLst/>
                        </a:rPr>
                        <a:t>Two authors</a:t>
                      </a:r>
                    </a:p>
                  </a:txBody>
                  <a:tcPr marL="40530" marR="40530" marT="40530" marB="40530" anchor="ctr"/>
                </a:tc>
                <a:tc>
                  <a:txBody>
                    <a:bodyPr/>
                    <a:lstStyle/>
                    <a:p>
                      <a:r>
                        <a:rPr lang="en-SG" sz="1500">
                          <a:effectLst/>
                        </a:rPr>
                        <a:t>Gass and Varonis (1984)</a:t>
                      </a:r>
                    </a:p>
                  </a:txBody>
                  <a:tcPr marL="40530" marR="40530" marT="40530" marB="40530" anchor="ctr"/>
                </a:tc>
                <a:tc>
                  <a:txBody>
                    <a:bodyPr/>
                    <a:lstStyle/>
                    <a:p>
                      <a:r>
                        <a:rPr lang="en-SG" sz="1500">
                          <a:effectLst/>
                        </a:rPr>
                        <a:t>Gass and Varonis (1984)</a:t>
                      </a:r>
                    </a:p>
                  </a:txBody>
                  <a:tcPr marL="40530" marR="40530" marT="40530" marB="40530" anchor="ctr"/>
                </a:tc>
                <a:tc>
                  <a:txBody>
                    <a:bodyPr/>
                    <a:lstStyle/>
                    <a:p>
                      <a:r>
                        <a:rPr lang="en-SG" sz="1500">
                          <a:effectLst/>
                        </a:rPr>
                        <a:t>(Gass &amp; Varonis, 1984)</a:t>
                      </a:r>
                    </a:p>
                  </a:txBody>
                  <a:tcPr marL="40530" marR="40530" marT="40530" marB="40530" anchor="ctr"/>
                </a:tc>
                <a:tc>
                  <a:txBody>
                    <a:bodyPr/>
                    <a:lstStyle/>
                    <a:p>
                      <a:r>
                        <a:rPr lang="en-SG" sz="1500">
                          <a:effectLst/>
                        </a:rPr>
                        <a:t>(Gass &amp; Varonis, 1984)</a:t>
                      </a:r>
                    </a:p>
                  </a:txBody>
                  <a:tcPr marL="40530" marR="40530" marT="40530" marB="40530" anchor="ctr"/>
                </a:tc>
              </a:tr>
              <a:tr h="547970">
                <a:tc>
                  <a:txBody>
                    <a:bodyPr/>
                    <a:lstStyle/>
                    <a:p>
                      <a:r>
                        <a:rPr lang="en-SG" sz="1500">
                          <a:effectLst/>
                        </a:rPr>
                        <a:t>Three authors</a:t>
                      </a:r>
                    </a:p>
                  </a:txBody>
                  <a:tcPr marL="40530" marR="40530" marT="40530" marB="40530" anchor="ctr"/>
                </a:tc>
                <a:tc>
                  <a:txBody>
                    <a:bodyPr/>
                    <a:lstStyle/>
                    <a:p>
                      <a:r>
                        <a:rPr lang="en-SG" sz="1500">
                          <a:effectLst/>
                        </a:rPr>
                        <a:t>Munro, Derwing, and Sato (2006)</a:t>
                      </a:r>
                    </a:p>
                  </a:txBody>
                  <a:tcPr marL="40530" marR="40530" marT="40530" marB="40530" anchor="ctr"/>
                </a:tc>
                <a:tc>
                  <a:txBody>
                    <a:bodyPr/>
                    <a:lstStyle/>
                    <a:p>
                      <a:r>
                        <a:rPr lang="en-SG" sz="1500">
                          <a:effectLst/>
                        </a:rPr>
                        <a:t>Munro et al. (2006)</a:t>
                      </a:r>
                    </a:p>
                  </a:txBody>
                  <a:tcPr marL="40530" marR="40530" marT="40530" marB="40530" anchor="ctr"/>
                </a:tc>
                <a:tc>
                  <a:txBody>
                    <a:bodyPr/>
                    <a:lstStyle/>
                    <a:p>
                      <a:r>
                        <a:rPr lang="en-SG" sz="1500">
                          <a:effectLst/>
                        </a:rPr>
                        <a:t>(Munro, Derwing, &amp; Sato, 2006)</a:t>
                      </a:r>
                    </a:p>
                  </a:txBody>
                  <a:tcPr marL="40530" marR="40530" marT="40530" marB="40530" anchor="ctr"/>
                </a:tc>
                <a:tc>
                  <a:txBody>
                    <a:bodyPr/>
                    <a:lstStyle/>
                    <a:p>
                      <a:r>
                        <a:rPr lang="en-SG" sz="1500">
                          <a:effectLst/>
                        </a:rPr>
                        <a:t>(Munro et al., 2006)</a:t>
                      </a:r>
                    </a:p>
                  </a:txBody>
                  <a:tcPr marL="40530" marR="40530" marT="40530" marB="40530" anchor="ctr"/>
                </a:tc>
              </a:tr>
              <a:tr h="781425">
                <a:tc>
                  <a:txBody>
                    <a:bodyPr/>
                    <a:lstStyle/>
                    <a:p>
                      <a:r>
                        <a:rPr lang="en-SG" sz="1500">
                          <a:effectLst/>
                        </a:rPr>
                        <a:t>Four authors</a:t>
                      </a:r>
                    </a:p>
                  </a:txBody>
                  <a:tcPr marL="40530" marR="40530" marT="40530" marB="40530" anchor="ctr"/>
                </a:tc>
                <a:tc>
                  <a:txBody>
                    <a:bodyPr/>
                    <a:lstStyle/>
                    <a:p>
                      <a:r>
                        <a:rPr lang="en-SG" sz="1500">
                          <a:effectLst/>
                        </a:rPr>
                        <a:t>Tremblay, Richer, Lachance, and Cote (2010)</a:t>
                      </a:r>
                    </a:p>
                  </a:txBody>
                  <a:tcPr marL="40530" marR="40530" marT="40530" marB="40530" anchor="ctr"/>
                </a:tc>
                <a:tc>
                  <a:txBody>
                    <a:bodyPr/>
                    <a:lstStyle/>
                    <a:p>
                      <a:r>
                        <a:rPr lang="en-SG" sz="1500">
                          <a:effectLst/>
                        </a:rPr>
                        <a:t>Tremblay et al. (2010)</a:t>
                      </a:r>
                    </a:p>
                  </a:txBody>
                  <a:tcPr marL="40530" marR="40530" marT="40530" marB="40530" anchor="ctr"/>
                </a:tc>
                <a:tc>
                  <a:txBody>
                    <a:bodyPr/>
                    <a:lstStyle/>
                    <a:p>
                      <a:r>
                        <a:rPr lang="fr-FR" sz="1500">
                          <a:effectLst/>
                        </a:rPr>
                        <a:t>(Tremblay, Richer, Lachance, &amp; Cote, 2010)</a:t>
                      </a:r>
                    </a:p>
                  </a:txBody>
                  <a:tcPr marL="40530" marR="40530" marT="40530" marB="40530" anchor="ctr"/>
                </a:tc>
                <a:tc>
                  <a:txBody>
                    <a:bodyPr/>
                    <a:lstStyle/>
                    <a:p>
                      <a:r>
                        <a:rPr lang="en-SG" sz="1500">
                          <a:effectLst/>
                        </a:rPr>
                        <a:t>(Tremblay et al., 2010)</a:t>
                      </a:r>
                    </a:p>
                  </a:txBody>
                  <a:tcPr marL="40530" marR="40530" marT="40530" marB="40530" anchor="ctr"/>
                </a:tc>
              </a:tr>
              <a:tr h="781425">
                <a:tc>
                  <a:txBody>
                    <a:bodyPr/>
                    <a:lstStyle/>
                    <a:p>
                      <a:r>
                        <a:rPr lang="en-SG" sz="1500">
                          <a:effectLst/>
                        </a:rPr>
                        <a:t>Five authors</a:t>
                      </a:r>
                    </a:p>
                  </a:txBody>
                  <a:tcPr marL="40530" marR="40530" marT="40530" marB="40530" anchor="ctr"/>
                </a:tc>
                <a:tc>
                  <a:txBody>
                    <a:bodyPr/>
                    <a:lstStyle/>
                    <a:p>
                      <a:r>
                        <a:rPr lang="en-SG" sz="1500">
                          <a:effectLst/>
                        </a:rPr>
                        <a:t>Hay, Elias, Fielding-Barnsley, Homel, and Freiberg (2007)</a:t>
                      </a:r>
                    </a:p>
                  </a:txBody>
                  <a:tcPr marL="40530" marR="40530" marT="40530" marB="40530" anchor="ctr"/>
                </a:tc>
                <a:tc>
                  <a:txBody>
                    <a:bodyPr/>
                    <a:lstStyle/>
                    <a:p>
                      <a:r>
                        <a:rPr lang="en-SG" sz="1500">
                          <a:effectLst/>
                        </a:rPr>
                        <a:t>Hay et al. (2007)</a:t>
                      </a:r>
                    </a:p>
                  </a:txBody>
                  <a:tcPr marL="40530" marR="40530" marT="40530" marB="40530" anchor="ctr"/>
                </a:tc>
                <a:tc>
                  <a:txBody>
                    <a:bodyPr/>
                    <a:lstStyle/>
                    <a:p>
                      <a:r>
                        <a:rPr lang="en-SG" sz="1500">
                          <a:effectLst/>
                        </a:rPr>
                        <a:t>(Hay, Elias, Fielding-Barnsley, Homel, &amp; Freiberg, 2007)</a:t>
                      </a:r>
                    </a:p>
                  </a:txBody>
                  <a:tcPr marL="40530" marR="40530" marT="40530" marB="40530" anchor="ctr"/>
                </a:tc>
                <a:tc>
                  <a:txBody>
                    <a:bodyPr/>
                    <a:lstStyle/>
                    <a:p>
                      <a:r>
                        <a:rPr lang="en-SG" sz="1500">
                          <a:effectLst/>
                        </a:rPr>
                        <a:t>(Hay et al., 2007)</a:t>
                      </a:r>
                    </a:p>
                  </a:txBody>
                  <a:tcPr marL="40530" marR="40530" marT="40530" marB="40530" anchor="ctr"/>
                </a:tc>
              </a:tr>
              <a:tr h="547970">
                <a:tc>
                  <a:txBody>
                    <a:bodyPr/>
                    <a:lstStyle/>
                    <a:p>
                      <a:r>
                        <a:rPr lang="en-SG" sz="1500">
                          <a:effectLst/>
                        </a:rPr>
                        <a:t>Six or more authors</a:t>
                      </a:r>
                    </a:p>
                  </a:txBody>
                  <a:tcPr marL="40530" marR="40530" marT="40530" marB="40530" anchor="ctr"/>
                </a:tc>
                <a:tc>
                  <a:txBody>
                    <a:bodyPr/>
                    <a:lstStyle/>
                    <a:p>
                      <a:r>
                        <a:rPr lang="en-SG" sz="1500">
                          <a:effectLst/>
                        </a:rPr>
                        <a:t>Norris-Shortle et al. (2006)</a:t>
                      </a:r>
                    </a:p>
                  </a:txBody>
                  <a:tcPr marL="40530" marR="40530" marT="40530" marB="40530" anchor="ctr"/>
                </a:tc>
                <a:tc>
                  <a:txBody>
                    <a:bodyPr/>
                    <a:lstStyle/>
                    <a:p>
                      <a:r>
                        <a:rPr lang="en-SG" sz="1500">
                          <a:effectLst/>
                        </a:rPr>
                        <a:t>Norris-Shortle et al. (2006)</a:t>
                      </a:r>
                    </a:p>
                  </a:txBody>
                  <a:tcPr marL="40530" marR="40530" marT="40530" marB="40530" anchor="ctr"/>
                </a:tc>
                <a:tc>
                  <a:txBody>
                    <a:bodyPr/>
                    <a:lstStyle/>
                    <a:p>
                      <a:r>
                        <a:rPr lang="en-SG" sz="1500">
                          <a:effectLst/>
                        </a:rPr>
                        <a:t>(Norris-Shortle et al., 2006)</a:t>
                      </a:r>
                    </a:p>
                  </a:txBody>
                  <a:tcPr marL="40530" marR="40530" marT="40530" marB="40530" anchor="ctr"/>
                </a:tc>
                <a:tc>
                  <a:txBody>
                    <a:bodyPr/>
                    <a:lstStyle/>
                    <a:p>
                      <a:r>
                        <a:rPr lang="en-SG" sz="1500" dirty="0">
                          <a:effectLst/>
                        </a:rPr>
                        <a:t>(Norris-</a:t>
                      </a:r>
                      <a:r>
                        <a:rPr lang="en-SG" sz="1500" dirty="0" err="1">
                          <a:effectLst/>
                        </a:rPr>
                        <a:t>Shortle</a:t>
                      </a:r>
                      <a:r>
                        <a:rPr lang="en-SG" sz="1500" dirty="0">
                          <a:effectLst/>
                        </a:rPr>
                        <a:t> et al., 2006)</a:t>
                      </a:r>
                    </a:p>
                  </a:txBody>
                  <a:tcPr marL="40530" marR="40530" marT="40530" marB="40530" anchor="ctr"/>
                </a:tc>
              </a:tr>
            </a:tbl>
          </a:graphicData>
        </a:graphic>
      </p:graphicFrame>
    </p:spTree>
    <p:extLst>
      <p:ext uri="{BB962C8B-B14F-4D97-AF65-F5344CB8AC3E}">
        <p14:creationId xmlns:p14="http://schemas.microsoft.com/office/powerpoint/2010/main" val="20954527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 citing websites</a:t>
            </a:r>
            <a:endParaRPr lang="en-SG" dirty="0"/>
          </a:p>
        </p:txBody>
      </p:sp>
      <p:sp>
        <p:nvSpPr>
          <p:cNvPr id="3" name="Content Placeholder 2"/>
          <p:cNvSpPr>
            <a:spLocks noGrp="1"/>
          </p:cNvSpPr>
          <p:nvPr>
            <p:ph idx="1"/>
          </p:nvPr>
        </p:nvSpPr>
        <p:spPr/>
        <p:txBody>
          <a:bodyPr>
            <a:normAutofit fontScale="70000" lnSpcReduction="20000"/>
          </a:bodyPr>
          <a:lstStyle/>
          <a:p>
            <a:r>
              <a:rPr lang="en-SG" b="1" dirty="0"/>
              <a:t>Citing Websites:</a:t>
            </a:r>
            <a:r>
              <a:rPr lang="en-SG" dirty="0"/>
              <a:t> Cite websites in text as you would any other source, using the author and date if known. If the author is not known, use the title and the date as the in-text citation (for long titles just use the first few words). Your in-text citation should lead your reader to the corresponding entry in the reference list. For sources with no date use </a:t>
            </a:r>
            <a:r>
              <a:rPr lang="en-SG" dirty="0" err="1"/>
              <a:t>n.d.</a:t>
            </a:r>
            <a:r>
              <a:rPr lang="en-SG" dirty="0"/>
              <a:t> (for no date) in place of the year: (Smith, </a:t>
            </a:r>
            <a:r>
              <a:rPr lang="en-SG" dirty="0" err="1"/>
              <a:t>n.d.</a:t>
            </a:r>
            <a:r>
              <a:rPr lang="en-SG" dirty="0"/>
              <a:t>)</a:t>
            </a:r>
          </a:p>
          <a:p>
            <a:r>
              <a:rPr lang="en-SG" b="1" dirty="0"/>
              <a:t>Example in-text citation for website with no author:</a:t>
            </a:r>
            <a:r>
              <a:rPr lang="en-SG" dirty="0"/>
              <a:t/>
            </a:r>
            <a:br>
              <a:rPr lang="en-SG" dirty="0"/>
            </a:br>
            <a:r>
              <a:rPr lang="en-SG" dirty="0"/>
              <a:t>The term "</a:t>
            </a:r>
            <a:r>
              <a:rPr lang="en-SG" dirty="0" err="1"/>
              <a:t>Nittany</a:t>
            </a:r>
            <a:r>
              <a:rPr lang="en-SG" dirty="0"/>
              <a:t> Lion" was coined by Penn State football player Joe Mason in 1904 (</a:t>
            </a:r>
            <a:r>
              <a:rPr lang="en-SG" i="1" dirty="0"/>
              <a:t>All things </a:t>
            </a:r>
            <a:r>
              <a:rPr lang="en-SG" i="1" dirty="0" err="1"/>
              <a:t>Nittany</a:t>
            </a:r>
            <a:r>
              <a:rPr lang="en-SG" dirty="0"/>
              <a:t>, 2006).</a:t>
            </a:r>
            <a:br>
              <a:rPr lang="en-SG" dirty="0"/>
            </a:br>
            <a:r>
              <a:rPr lang="en-SG" dirty="0"/>
              <a:t/>
            </a:r>
            <a:br>
              <a:rPr lang="en-SG" dirty="0"/>
            </a:br>
            <a:r>
              <a:rPr lang="en-SG" b="1" dirty="0"/>
              <a:t>Example reference entry for website with no author:</a:t>
            </a:r>
            <a:r>
              <a:rPr lang="en-SG" dirty="0"/>
              <a:t/>
            </a:r>
            <a:br>
              <a:rPr lang="en-SG" dirty="0"/>
            </a:br>
            <a:r>
              <a:rPr lang="en-SG" i="1" dirty="0"/>
              <a:t>All things </a:t>
            </a:r>
            <a:r>
              <a:rPr lang="en-SG" i="1" dirty="0" err="1"/>
              <a:t>Nittany</a:t>
            </a:r>
            <a:r>
              <a:rPr lang="en-SG" dirty="0"/>
              <a:t>. (2006). Retrieved from http://www.psu.edu/ur/about/nittanymascot.html</a:t>
            </a:r>
            <a:br>
              <a:rPr lang="en-SG" dirty="0"/>
            </a:br>
            <a:endParaRPr lang="en-SG" dirty="0"/>
          </a:p>
          <a:p>
            <a:r>
              <a:rPr lang="en-SG" b="1" dirty="0"/>
              <a:t>Example in-text citation for section of website with no author:</a:t>
            </a:r>
            <a:r>
              <a:rPr lang="en-SG" dirty="0"/>
              <a:t/>
            </a:r>
            <a:br>
              <a:rPr lang="en-SG" dirty="0"/>
            </a:br>
            <a:r>
              <a:rPr lang="en-SG" dirty="0"/>
              <a:t>The burning of tropical forests is a major cause of global warming ("Global warming 101," 2012).</a:t>
            </a:r>
            <a:br>
              <a:rPr lang="en-SG" dirty="0"/>
            </a:br>
            <a:r>
              <a:rPr lang="en-SG" dirty="0"/>
              <a:t/>
            </a:r>
            <a:br>
              <a:rPr lang="en-SG" dirty="0"/>
            </a:br>
            <a:r>
              <a:rPr lang="en-SG" b="1" dirty="0"/>
              <a:t>Example reference entry for section of a website with no author:</a:t>
            </a:r>
            <a:r>
              <a:rPr lang="en-SG" dirty="0"/>
              <a:t/>
            </a:r>
            <a:br>
              <a:rPr lang="en-SG" dirty="0"/>
            </a:br>
            <a:r>
              <a:rPr lang="en-SG" dirty="0"/>
              <a:t>Global warming 101. (2012). In </a:t>
            </a:r>
            <a:r>
              <a:rPr lang="en-SG" i="1" dirty="0"/>
              <a:t>Union of Concerned Scientists.</a:t>
            </a:r>
            <a:r>
              <a:rPr lang="en-SG" dirty="0"/>
              <a:t> Retrieved from www.ucsusa.org/global_warming/global_warming_101/</a:t>
            </a:r>
          </a:p>
          <a:p>
            <a:endParaRPr lang="en-SG" dirty="0"/>
          </a:p>
        </p:txBody>
      </p:sp>
    </p:spTree>
    <p:extLst>
      <p:ext uri="{BB962C8B-B14F-4D97-AF65-F5344CB8AC3E}">
        <p14:creationId xmlns:p14="http://schemas.microsoft.com/office/powerpoint/2010/main" val="36279067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 reference. </a:t>
            </a:r>
            <a:endParaRPr lang="en-SG" dirty="0"/>
          </a:p>
        </p:txBody>
      </p:sp>
      <p:sp>
        <p:nvSpPr>
          <p:cNvPr id="3" name="Content Placeholder 2"/>
          <p:cNvSpPr>
            <a:spLocks noGrp="1"/>
          </p:cNvSpPr>
          <p:nvPr>
            <p:ph idx="1"/>
          </p:nvPr>
        </p:nvSpPr>
        <p:spPr/>
        <p:txBody>
          <a:bodyPr/>
          <a:lstStyle/>
          <a:p>
            <a:endParaRPr lang="en-US" dirty="0" smtClean="0"/>
          </a:p>
          <a:p>
            <a:endParaRPr lang="en-US" dirty="0"/>
          </a:p>
          <a:p>
            <a:r>
              <a:rPr lang="en-SG" dirty="0">
                <a:hlinkClick r:id="rId2"/>
              </a:rPr>
              <a:t>http://</a:t>
            </a:r>
            <a:r>
              <a:rPr lang="en-SG" dirty="0" smtClean="0">
                <a:hlinkClick r:id="rId2"/>
              </a:rPr>
              <a:t>libguides.jcu.edu.au/apa</a:t>
            </a:r>
            <a:endParaRPr lang="en-SG" dirty="0" smtClean="0"/>
          </a:p>
          <a:p>
            <a:endParaRPr lang="en-SG" dirty="0"/>
          </a:p>
        </p:txBody>
      </p:sp>
    </p:spTree>
    <p:extLst>
      <p:ext uri="{BB962C8B-B14F-4D97-AF65-F5344CB8AC3E}">
        <p14:creationId xmlns:p14="http://schemas.microsoft.com/office/powerpoint/2010/main" val="13224458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reference / citation</a:t>
            </a:r>
            <a:endParaRPr lang="en-SG" dirty="0"/>
          </a:p>
        </p:txBody>
      </p:sp>
      <p:sp>
        <p:nvSpPr>
          <p:cNvPr id="3" name="Content Placeholder 2"/>
          <p:cNvSpPr>
            <a:spLocks noGrp="1"/>
          </p:cNvSpPr>
          <p:nvPr>
            <p:ph idx="1"/>
          </p:nvPr>
        </p:nvSpPr>
        <p:spPr>
          <a:xfrm>
            <a:off x="838200" y="1546789"/>
            <a:ext cx="10515600" cy="4630174"/>
          </a:xfrm>
        </p:spPr>
        <p:txBody>
          <a:bodyPr>
            <a:noAutofit/>
          </a:bodyPr>
          <a:lstStyle/>
          <a:p>
            <a:r>
              <a:rPr lang="en-US" sz="2400" dirty="0" smtClean="0"/>
              <a:t>Use citation to support your point. </a:t>
            </a:r>
          </a:p>
          <a:p>
            <a:r>
              <a:rPr lang="en-US" sz="2400" dirty="0" smtClean="0"/>
              <a:t>E.g., </a:t>
            </a:r>
          </a:p>
          <a:p>
            <a:pPr lvl="1"/>
            <a:r>
              <a:rPr lang="en-US" dirty="0" smtClean="0"/>
              <a:t>The demand of electric car tends to be less price elastic as the main buyers of electric care typically are in high-income group. </a:t>
            </a:r>
            <a:r>
              <a:rPr lang="en-SG" dirty="0"/>
              <a:t>California’s Plug-in EV Driver </a:t>
            </a:r>
            <a:r>
              <a:rPr lang="en-SG" dirty="0" smtClean="0"/>
              <a:t>Survey </a:t>
            </a:r>
            <a:r>
              <a:rPr lang="en-SG" dirty="0"/>
              <a:t>showed that </a:t>
            </a:r>
            <a:r>
              <a:rPr lang="en-SG" dirty="0" smtClean="0"/>
              <a:t>three-quarters of the early buyers of electric cars ere </a:t>
            </a:r>
            <a:r>
              <a:rPr lang="en-SG" dirty="0"/>
              <a:t>over the age of 45 and 47 per cent </a:t>
            </a:r>
            <a:r>
              <a:rPr lang="en-SG" dirty="0" smtClean="0"/>
              <a:t>have </a:t>
            </a:r>
            <a:r>
              <a:rPr lang="en-SG" dirty="0"/>
              <a:t>an income of more than $150,000 (compared to 15 per cent of conventional vehicle buyers</a:t>
            </a:r>
            <a:r>
              <a:rPr lang="en-SG" dirty="0" smtClean="0"/>
              <a:t>) (ESAA, 2013).</a:t>
            </a:r>
            <a:endParaRPr lang="en-US" dirty="0" smtClean="0"/>
          </a:p>
          <a:p>
            <a:pPr lvl="1"/>
            <a:r>
              <a:rPr lang="en-US" dirty="0" smtClean="0">
                <a:hlinkClick r:id="rId2" invalidUrl="http://ewp.industry.gov.au/sites/prod.ewp/files/Sparking an Electric Vehicle Debate in Australia.pdf"/>
              </a:rPr>
              <a:t>ESAA. 2013. </a:t>
            </a:r>
            <a:r>
              <a:rPr lang="en-SG" dirty="0"/>
              <a:t>Sparking an Electric Vehicle Debate in </a:t>
            </a:r>
            <a:r>
              <a:rPr lang="en-SG" dirty="0" smtClean="0"/>
              <a:t>Australia. Retrieved from  </a:t>
            </a:r>
            <a:r>
              <a:rPr lang="en-US" dirty="0" smtClean="0">
                <a:hlinkClick r:id="rId3" invalidUrl="http://ewp.industry.gov.au/sites/prod.ewp/files/Sparking an Electric Vehicle Debate in Australia.pdf"/>
              </a:rPr>
              <a:t>http</a:t>
            </a:r>
            <a:r>
              <a:rPr lang="en-US" dirty="0">
                <a:hlinkClick r:id="rId4" invalidUrl="http://ewp.industry.gov.au/sites/prod.ewp/files/Sparking an Electric Vehicle Debate in Australia.pdf"/>
              </a:rPr>
              <a:t>://</a:t>
            </a:r>
            <a:r>
              <a:rPr lang="en-US" dirty="0" smtClean="0">
                <a:hlinkClick r:id="rId5" invalidUrl="http://ewp.industry.gov.au/sites/prod.ewp/files/Sparking an Electric Vehicle Debate in Australia.pdf"/>
              </a:rPr>
              <a:t>ewp.industry.gov.au/sites/prod.ewp/files/Sparking%20an%20Electric%20Vehicle%20Debate%20in%20Australia.pdf</a:t>
            </a:r>
            <a:endParaRPr lang="en-US" dirty="0" smtClean="0"/>
          </a:p>
          <a:p>
            <a:endParaRPr lang="en-US" sz="2400" dirty="0"/>
          </a:p>
        </p:txBody>
      </p:sp>
    </p:spTree>
    <p:extLst>
      <p:ext uri="{BB962C8B-B14F-4D97-AF65-F5344CB8AC3E}">
        <p14:creationId xmlns:p14="http://schemas.microsoft.com/office/powerpoint/2010/main" val="5577455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to get them? </a:t>
            </a:r>
            <a:endParaRPr lang="en-SG" dirty="0"/>
          </a:p>
        </p:txBody>
      </p:sp>
      <p:sp>
        <p:nvSpPr>
          <p:cNvPr id="3" name="Content Placeholder 2"/>
          <p:cNvSpPr>
            <a:spLocks noGrp="1"/>
          </p:cNvSpPr>
          <p:nvPr>
            <p:ph idx="1"/>
          </p:nvPr>
        </p:nvSpPr>
        <p:spPr/>
        <p:txBody>
          <a:bodyPr/>
          <a:lstStyle/>
          <a:p>
            <a:r>
              <a:rPr lang="en-US" dirty="0"/>
              <a:t>Scholarly article</a:t>
            </a:r>
          </a:p>
          <a:p>
            <a:r>
              <a:rPr lang="en-US" dirty="0"/>
              <a:t>Scholar.google.com</a:t>
            </a:r>
          </a:p>
          <a:p>
            <a:r>
              <a:rPr lang="en-US" dirty="0"/>
              <a:t>E journal. </a:t>
            </a:r>
            <a:r>
              <a:rPr lang="en-US" dirty="0">
                <a:hlinkClick r:id="rId2"/>
              </a:rPr>
              <a:t>https://www.jcu.edu.au/library/find/journals</a:t>
            </a:r>
            <a:endParaRPr lang="en-US" dirty="0"/>
          </a:p>
          <a:p>
            <a:endParaRPr lang="en-US" dirty="0"/>
          </a:p>
          <a:p>
            <a:r>
              <a:rPr lang="en-US" dirty="0"/>
              <a:t>Key words </a:t>
            </a:r>
            <a:r>
              <a:rPr lang="en-US" dirty="0" smtClean="0"/>
              <a:t>you may try: </a:t>
            </a:r>
            <a:endParaRPr lang="en-US" dirty="0"/>
          </a:p>
          <a:p>
            <a:r>
              <a:rPr lang="en-US" dirty="0"/>
              <a:t>Tax, </a:t>
            </a:r>
            <a:r>
              <a:rPr lang="en-US" smtClean="0"/>
              <a:t>electric car, economic </a:t>
            </a:r>
            <a:r>
              <a:rPr lang="en-US" dirty="0"/>
              <a:t>analysis</a:t>
            </a:r>
            <a:r>
              <a:rPr lang="en-US" dirty="0" smtClean="0"/>
              <a:t>, elasticity, etc.  </a:t>
            </a:r>
            <a:endParaRPr lang="en-US" dirty="0"/>
          </a:p>
          <a:p>
            <a:endParaRPr lang="en-SG" dirty="0"/>
          </a:p>
          <a:p>
            <a:endParaRPr lang="en-SG" dirty="0"/>
          </a:p>
        </p:txBody>
      </p:sp>
    </p:spTree>
    <p:extLst>
      <p:ext uri="{BB962C8B-B14F-4D97-AF65-F5344CB8AC3E}">
        <p14:creationId xmlns:p14="http://schemas.microsoft.com/office/powerpoint/2010/main" val="12070893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SG" b="1" dirty="0"/>
              <a:t>Tesla Prices To Triple In Denmark As Tax Incentives Are Rolled Back: Will Other Countries Follow</a:t>
            </a:r>
            <a:r>
              <a:rPr lang="en-SG" b="1" dirty="0" smtClean="0"/>
              <a:t>?</a:t>
            </a:r>
            <a:endParaRPr lang="en-SG" dirty="0"/>
          </a:p>
        </p:txBody>
      </p:sp>
      <p:sp>
        <p:nvSpPr>
          <p:cNvPr id="3" name="Content Placeholder 2"/>
          <p:cNvSpPr>
            <a:spLocks noGrp="1"/>
          </p:cNvSpPr>
          <p:nvPr>
            <p:ph idx="1"/>
          </p:nvPr>
        </p:nvSpPr>
        <p:spPr/>
        <p:txBody>
          <a:bodyPr>
            <a:normAutofit fontScale="92500" lnSpcReduction="20000"/>
          </a:bodyPr>
          <a:lstStyle/>
          <a:p>
            <a:pPr fontAlgn="base"/>
            <a:r>
              <a:rPr lang="en-SG" dirty="0"/>
              <a:t>Using standard formatting for academic papers answer the following research questions:</a:t>
            </a:r>
          </a:p>
          <a:p>
            <a:pPr fontAlgn="base"/>
            <a:r>
              <a:rPr lang="en-SG" dirty="0"/>
              <a:t>1, How will the elimination of tax breaks of electric vehicles affect the market outcome in the market for electric vehicles and related stakeholders (consumers, suppliers, government)? </a:t>
            </a:r>
          </a:p>
          <a:p>
            <a:pPr fontAlgn="base"/>
            <a:r>
              <a:rPr lang="en-SG" dirty="0"/>
              <a:t>2, How will the effect of the tax depend on the own-price elasticity of demand for electric vehicles?</a:t>
            </a:r>
          </a:p>
          <a:p>
            <a:pPr fontAlgn="base"/>
            <a:r>
              <a:rPr lang="en-SG" dirty="0"/>
              <a:t>3, how will the elimination of tax breaks of electric vehicles affect the market outcome of petrol cars (consumers, suppliers, government)? </a:t>
            </a:r>
          </a:p>
          <a:p>
            <a:pPr fontAlgn="base"/>
            <a:r>
              <a:rPr lang="en-SG" dirty="0"/>
              <a:t>4, do you think it is a good move to roll back the tax incentives for electric vehicles? You may analyse from various perspectives, such as consumers, suppliers of electric vehicles and petrol cars, and government</a:t>
            </a:r>
            <a:r>
              <a:rPr lang="en-SG" dirty="0" smtClean="0"/>
              <a:t>.</a:t>
            </a:r>
            <a:endParaRPr lang="en-SG" dirty="0"/>
          </a:p>
        </p:txBody>
      </p:sp>
    </p:spTree>
    <p:extLst>
      <p:ext uri="{BB962C8B-B14F-4D97-AF65-F5344CB8AC3E}">
        <p14:creationId xmlns:p14="http://schemas.microsoft.com/office/powerpoint/2010/main" val="8957883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 Impact on </a:t>
            </a:r>
            <a:r>
              <a:rPr lang="en-SG" dirty="0" smtClean="0"/>
              <a:t>market for electric vehicles </a:t>
            </a:r>
            <a:endParaRPr lang="en-SG" dirty="0"/>
          </a:p>
        </p:txBody>
      </p:sp>
      <p:sp>
        <p:nvSpPr>
          <p:cNvPr id="3" name="Content Placeholder 2"/>
          <p:cNvSpPr>
            <a:spLocks noGrp="1"/>
          </p:cNvSpPr>
          <p:nvPr>
            <p:ph idx="1"/>
          </p:nvPr>
        </p:nvSpPr>
        <p:spPr/>
        <p:txBody>
          <a:bodyPr/>
          <a:lstStyle/>
          <a:p>
            <a:r>
              <a:rPr lang="en-SG" dirty="0" smtClean="0"/>
              <a:t>Eliminating </a:t>
            </a:r>
            <a:r>
              <a:rPr lang="en-SG" dirty="0"/>
              <a:t>tax breaks </a:t>
            </a:r>
            <a:endParaRPr lang="en-SG" dirty="0" smtClean="0"/>
          </a:p>
          <a:p>
            <a:pPr lvl="1"/>
            <a:r>
              <a:rPr lang="en-SG" dirty="0" smtClean="0"/>
              <a:t>quantity </a:t>
            </a:r>
            <a:r>
              <a:rPr lang="en-SG" dirty="0"/>
              <a:t>demanded and </a:t>
            </a:r>
            <a:r>
              <a:rPr lang="en-SG" dirty="0" smtClean="0"/>
              <a:t>supplied</a:t>
            </a:r>
          </a:p>
          <a:p>
            <a:pPr lvl="1"/>
            <a:r>
              <a:rPr lang="en-SG" dirty="0" smtClean="0"/>
              <a:t>price </a:t>
            </a:r>
            <a:r>
              <a:rPr lang="en-SG" dirty="0"/>
              <a:t>of electric </a:t>
            </a:r>
            <a:r>
              <a:rPr lang="en-SG" dirty="0" smtClean="0"/>
              <a:t>vehicles</a:t>
            </a:r>
          </a:p>
          <a:p>
            <a:pPr lvl="1"/>
            <a:r>
              <a:rPr lang="en-SG" dirty="0" smtClean="0"/>
              <a:t>consumer </a:t>
            </a:r>
            <a:r>
              <a:rPr lang="en-SG" dirty="0"/>
              <a:t>and producer surplus </a:t>
            </a:r>
            <a:endParaRPr lang="en-SG" dirty="0" smtClean="0"/>
          </a:p>
          <a:p>
            <a:pPr lvl="1"/>
            <a:r>
              <a:rPr lang="en-SG" dirty="0" smtClean="0"/>
              <a:t>government </a:t>
            </a:r>
            <a:r>
              <a:rPr lang="en-SG" dirty="0"/>
              <a:t>can collect more tax </a:t>
            </a:r>
            <a:r>
              <a:rPr lang="en-SG" dirty="0" smtClean="0"/>
              <a:t>revenue</a:t>
            </a:r>
          </a:p>
          <a:p>
            <a:pPr lvl="1"/>
            <a:r>
              <a:rPr lang="en-SG" dirty="0" smtClean="0"/>
              <a:t>deadweight loss</a:t>
            </a:r>
            <a:endParaRPr lang="en-SG" dirty="0"/>
          </a:p>
          <a:p>
            <a:endParaRPr lang="en-SG" dirty="0"/>
          </a:p>
        </p:txBody>
      </p:sp>
    </p:spTree>
    <p:extLst>
      <p:ext uri="{BB962C8B-B14F-4D97-AF65-F5344CB8AC3E}">
        <p14:creationId xmlns:p14="http://schemas.microsoft.com/office/powerpoint/2010/main" val="11821501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 Impact on </a:t>
            </a:r>
            <a:r>
              <a:rPr lang="en-SG" dirty="0" smtClean="0"/>
              <a:t>market for electric vehicles </a:t>
            </a:r>
            <a:endParaRPr lang="en-SG" dirty="0"/>
          </a:p>
        </p:txBody>
      </p:sp>
      <p:sp>
        <p:nvSpPr>
          <p:cNvPr id="3" name="Content Placeholder 2"/>
          <p:cNvSpPr>
            <a:spLocks noGrp="1"/>
          </p:cNvSpPr>
          <p:nvPr>
            <p:ph idx="1"/>
          </p:nvPr>
        </p:nvSpPr>
        <p:spPr/>
        <p:txBody>
          <a:bodyPr/>
          <a:lstStyle/>
          <a:p>
            <a:r>
              <a:rPr lang="en-SG" dirty="0" smtClean="0"/>
              <a:t>Eliminating </a:t>
            </a:r>
            <a:r>
              <a:rPr lang="en-SG" dirty="0"/>
              <a:t>tax breaks </a:t>
            </a:r>
            <a:endParaRPr lang="en-SG" dirty="0" smtClean="0"/>
          </a:p>
          <a:p>
            <a:pPr lvl="1"/>
            <a:r>
              <a:rPr lang="en-SG" dirty="0" smtClean="0"/>
              <a:t>quantity </a:t>
            </a:r>
            <a:r>
              <a:rPr lang="en-SG" dirty="0"/>
              <a:t>demanded and </a:t>
            </a:r>
            <a:r>
              <a:rPr lang="en-SG" dirty="0" smtClean="0"/>
              <a:t>supplied</a:t>
            </a:r>
          </a:p>
          <a:p>
            <a:pPr lvl="1"/>
            <a:r>
              <a:rPr lang="en-SG" dirty="0" smtClean="0"/>
              <a:t>price </a:t>
            </a:r>
            <a:r>
              <a:rPr lang="en-SG" dirty="0"/>
              <a:t>of electric </a:t>
            </a:r>
            <a:r>
              <a:rPr lang="en-SG" dirty="0" smtClean="0"/>
              <a:t>vehicles</a:t>
            </a:r>
          </a:p>
          <a:p>
            <a:pPr lvl="1"/>
            <a:r>
              <a:rPr lang="en-SG" dirty="0" smtClean="0"/>
              <a:t>consumer </a:t>
            </a:r>
            <a:r>
              <a:rPr lang="en-SG" dirty="0"/>
              <a:t>and producer surplus </a:t>
            </a:r>
            <a:endParaRPr lang="en-SG" dirty="0" smtClean="0"/>
          </a:p>
          <a:p>
            <a:pPr lvl="1"/>
            <a:r>
              <a:rPr lang="en-SG" dirty="0" smtClean="0"/>
              <a:t>government </a:t>
            </a:r>
            <a:r>
              <a:rPr lang="en-SG" dirty="0"/>
              <a:t>can collect more tax </a:t>
            </a:r>
            <a:r>
              <a:rPr lang="en-SG" dirty="0" smtClean="0"/>
              <a:t>revenue</a:t>
            </a:r>
          </a:p>
          <a:p>
            <a:pPr lvl="1"/>
            <a:r>
              <a:rPr lang="en-SG" dirty="0" smtClean="0"/>
              <a:t>deadweight loss</a:t>
            </a:r>
            <a:endParaRPr lang="en-SG" dirty="0"/>
          </a:p>
          <a:p>
            <a:endParaRPr lang="en-SG" dirty="0"/>
          </a:p>
        </p:txBody>
      </p:sp>
      <p:grpSp>
        <p:nvGrpSpPr>
          <p:cNvPr id="24" name="Group 23"/>
          <p:cNvGrpSpPr/>
          <p:nvPr/>
        </p:nvGrpSpPr>
        <p:grpSpPr>
          <a:xfrm>
            <a:off x="6654297" y="1690688"/>
            <a:ext cx="5134633" cy="4442013"/>
            <a:chOff x="6654297" y="1690688"/>
            <a:chExt cx="5134633" cy="4442013"/>
          </a:xfrm>
        </p:grpSpPr>
        <p:cxnSp>
          <p:nvCxnSpPr>
            <p:cNvPr id="5" name="Straight Connector 4"/>
            <p:cNvCxnSpPr/>
            <p:nvPr/>
          </p:nvCxnSpPr>
          <p:spPr>
            <a:xfrm>
              <a:off x="7097917" y="2136618"/>
              <a:ext cx="0" cy="3639493"/>
            </a:xfrm>
            <a:prstGeom prst="line">
              <a:avLst/>
            </a:prstGeom>
          </p:spPr>
          <p:style>
            <a:lnRef idx="3">
              <a:schemeClr val="accent5"/>
            </a:lnRef>
            <a:fillRef idx="0">
              <a:schemeClr val="accent5"/>
            </a:fillRef>
            <a:effectRef idx="2">
              <a:schemeClr val="accent5"/>
            </a:effectRef>
            <a:fontRef idx="minor">
              <a:schemeClr val="tx1"/>
            </a:fontRef>
          </p:style>
        </p:cxnSp>
        <p:cxnSp>
          <p:nvCxnSpPr>
            <p:cNvPr id="7" name="Straight Connector 6"/>
            <p:cNvCxnSpPr/>
            <p:nvPr/>
          </p:nvCxnSpPr>
          <p:spPr>
            <a:xfrm>
              <a:off x="7116024" y="5776111"/>
              <a:ext cx="4173647"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9" name="Straight Connector 8"/>
            <p:cNvCxnSpPr/>
            <p:nvPr/>
          </p:nvCxnSpPr>
          <p:spPr>
            <a:xfrm>
              <a:off x="8030801" y="2299580"/>
              <a:ext cx="2797521" cy="2154725"/>
            </a:xfrm>
            <a:prstGeom prst="line">
              <a:avLst/>
            </a:prstGeom>
          </p:spPr>
          <p:style>
            <a:lnRef idx="3">
              <a:schemeClr val="accent2"/>
            </a:lnRef>
            <a:fillRef idx="0">
              <a:schemeClr val="accent2"/>
            </a:fillRef>
            <a:effectRef idx="2">
              <a:schemeClr val="accent2"/>
            </a:effectRef>
            <a:fontRef idx="minor">
              <a:schemeClr val="tx1"/>
            </a:fontRef>
          </p:style>
        </p:cxnSp>
        <p:cxnSp>
          <p:nvCxnSpPr>
            <p:cNvPr id="11" name="Straight Connector 10"/>
            <p:cNvCxnSpPr/>
            <p:nvPr/>
          </p:nvCxnSpPr>
          <p:spPr>
            <a:xfrm flipV="1">
              <a:off x="7948943" y="2136618"/>
              <a:ext cx="2353901" cy="2906162"/>
            </a:xfrm>
            <a:prstGeom prst="line">
              <a:avLst/>
            </a:prstGeom>
          </p:spPr>
          <p:style>
            <a:lnRef idx="3">
              <a:schemeClr val="accent6"/>
            </a:lnRef>
            <a:fillRef idx="0">
              <a:schemeClr val="accent6"/>
            </a:fillRef>
            <a:effectRef idx="2">
              <a:schemeClr val="accent6"/>
            </a:effectRef>
            <a:fontRef idx="minor">
              <a:schemeClr val="tx1"/>
            </a:fontRef>
          </p:style>
        </p:cxnSp>
        <p:cxnSp>
          <p:nvCxnSpPr>
            <p:cNvPr id="12" name="Straight Connector 11"/>
            <p:cNvCxnSpPr/>
            <p:nvPr/>
          </p:nvCxnSpPr>
          <p:spPr>
            <a:xfrm>
              <a:off x="7812015" y="2995191"/>
              <a:ext cx="2797521" cy="2154725"/>
            </a:xfrm>
            <a:prstGeom prst="line">
              <a:avLst/>
            </a:prstGeom>
          </p:spPr>
          <p:style>
            <a:lnRef idx="3">
              <a:schemeClr val="accent2"/>
            </a:lnRef>
            <a:fillRef idx="0">
              <a:schemeClr val="accent2"/>
            </a:fillRef>
            <a:effectRef idx="2">
              <a:schemeClr val="accent2"/>
            </a:effectRef>
            <a:fontRef idx="minor">
              <a:schemeClr val="tx1"/>
            </a:fontRef>
          </p:style>
        </p:cxnSp>
        <p:sp>
          <p:nvSpPr>
            <p:cNvPr id="13" name="TextBox 12"/>
            <p:cNvSpPr txBox="1"/>
            <p:nvPr/>
          </p:nvSpPr>
          <p:spPr>
            <a:xfrm>
              <a:off x="9125893" y="2888055"/>
              <a:ext cx="371192" cy="369332"/>
            </a:xfrm>
            <a:prstGeom prst="rect">
              <a:avLst/>
            </a:prstGeom>
            <a:noFill/>
          </p:spPr>
          <p:txBody>
            <a:bodyPr wrap="square" rtlCol="0">
              <a:spAutoFit/>
            </a:bodyPr>
            <a:lstStyle/>
            <a:p>
              <a:r>
                <a:rPr lang="en-US" dirty="0" smtClean="0"/>
                <a:t>A</a:t>
              </a:r>
              <a:endParaRPr lang="en-SG" dirty="0"/>
            </a:p>
          </p:txBody>
        </p:sp>
        <p:sp>
          <p:nvSpPr>
            <p:cNvPr id="14" name="TextBox 13"/>
            <p:cNvSpPr txBox="1"/>
            <p:nvPr/>
          </p:nvSpPr>
          <p:spPr>
            <a:xfrm>
              <a:off x="8713960" y="3887887"/>
              <a:ext cx="371192" cy="369332"/>
            </a:xfrm>
            <a:prstGeom prst="rect">
              <a:avLst/>
            </a:prstGeom>
            <a:noFill/>
          </p:spPr>
          <p:txBody>
            <a:bodyPr wrap="square" rtlCol="0">
              <a:spAutoFit/>
            </a:bodyPr>
            <a:lstStyle/>
            <a:p>
              <a:r>
                <a:rPr lang="en-US" dirty="0" smtClean="0"/>
                <a:t>B</a:t>
              </a:r>
              <a:endParaRPr lang="en-SG" dirty="0"/>
            </a:p>
          </p:txBody>
        </p:sp>
        <p:cxnSp>
          <p:nvCxnSpPr>
            <p:cNvPr id="16" name="Straight Arrow Connector 15"/>
            <p:cNvCxnSpPr/>
            <p:nvPr/>
          </p:nvCxnSpPr>
          <p:spPr>
            <a:xfrm flipH="1">
              <a:off x="9795850" y="4323207"/>
              <a:ext cx="64392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TextBox 16"/>
            <p:cNvSpPr txBox="1"/>
            <p:nvPr/>
          </p:nvSpPr>
          <p:spPr>
            <a:xfrm>
              <a:off x="10302844" y="1964602"/>
              <a:ext cx="697116" cy="369332"/>
            </a:xfrm>
            <a:prstGeom prst="rect">
              <a:avLst/>
            </a:prstGeom>
            <a:noFill/>
          </p:spPr>
          <p:txBody>
            <a:bodyPr wrap="square" rtlCol="0">
              <a:spAutoFit/>
            </a:bodyPr>
            <a:lstStyle/>
            <a:p>
              <a:r>
                <a:rPr lang="en-US" dirty="0" smtClean="0"/>
                <a:t>S</a:t>
              </a:r>
              <a:endParaRPr lang="en-SG" dirty="0"/>
            </a:p>
          </p:txBody>
        </p:sp>
        <p:sp>
          <p:nvSpPr>
            <p:cNvPr id="18" name="TextBox 17"/>
            <p:cNvSpPr txBox="1"/>
            <p:nvPr/>
          </p:nvSpPr>
          <p:spPr>
            <a:xfrm>
              <a:off x="10828322" y="4432779"/>
              <a:ext cx="769167" cy="369332"/>
            </a:xfrm>
            <a:prstGeom prst="rect">
              <a:avLst/>
            </a:prstGeom>
            <a:noFill/>
          </p:spPr>
          <p:txBody>
            <a:bodyPr wrap="square" rtlCol="0">
              <a:spAutoFit/>
            </a:bodyPr>
            <a:lstStyle/>
            <a:p>
              <a:r>
                <a:rPr lang="en-US" dirty="0" err="1" smtClean="0"/>
                <a:t>D</a:t>
              </a:r>
              <a:r>
                <a:rPr lang="en-US" sz="1100" dirty="0" err="1" smtClean="0"/>
                <a:t>no</a:t>
              </a:r>
              <a:r>
                <a:rPr lang="en-US" sz="1100" dirty="0" smtClean="0"/>
                <a:t> tax</a:t>
              </a:r>
              <a:endParaRPr lang="en-SG" dirty="0"/>
            </a:p>
          </p:txBody>
        </p:sp>
        <p:sp>
          <p:nvSpPr>
            <p:cNvPr id="19" name="TextBox 18"/>
            <p:cNvSpPr txBox="1"/>
            <p:nvPr/>
          </p:nvSpPr>
          <p:spPr>
            <a:xfrm>
              <a:off x="10439772" y="5082918"/>
              <a:ext cx="769167" cy="369332"/>
            </a:xfrm>
            <a:prstGeom prst="rect">
              <a:avLst/>
            </a:prstGeom>
            <a:noFill/>
          </p:spPr>
          <p:txBody>
            <a:bodyPr wrap="square" rtlCol="0">
              <a:spAutoFit/>
            </a:bodyPr>
            <a:lstStyle/>
            <a:p>
              <a:r>
                <a:rPr lang="en-US" dirty="0" err="1" smtClean="0"/>
                <a:t>D</a:t>
              </a:r>
              <a:r>
                <a:rPr lang="en-US" sz="1050" dirty="0" err="1" smtClean="0"/>
                <a:t>with</a:t>
              </a:r>
              <a:r>
                <a:rPr lang="en-US" sz="1100" dirty="0" smtClean="0"/>
                <a:t> tax</a:t>
              </a:r>
              <a:endParaRPr lang="en-SG" dirty="0"/>
            </a:p>
          </p:txBody>
        </p:sp>
        <p:sp>
          <p:nvSpPr>
            <p:cNvPr id="20" name="TextBox 19"/>
            <p:cNvSpPr txBox="1"/>
            <p:nvPr/>
          </p:nvSpPr>
          <p:spPr>
            <a:xfrm>
              <a:off x="6654297" y="1690688"/>
              <a:ext cx="461727" cy="369332"/>
            </a:xfrm>
            <a:prstGeom prst="rect">
              <a:avLst/>
            </a:prstGeom>
            <a:noFill/>
          </p:spPr>
          <p:txBody>
            <a:bodyPr wrap="square" rtlCol="0">
              <a:spAutoFit/>
            </a:bodyPr>
            <a:lstStyle/>
            <a:p>
              <a:r>
                <a:rPr lang="en-US" dirty="0" smtClean="0"/>
                <a:t>P</a:t>
              </a:r>
              <a:endParaRPr lang="en-SG" dirty="0"/>
            </a:p>
          </p:txBody>
        </p:sp>
        <p:sp>
          <p:nvSpPr>
            <p:cNvPr id="21" name="TextBox 20"/>
            <p:cNvSpPr txBox="1"/>
            <p:nvPr/>
          </p:nvSpPr>
          <p:spPr>
            <a:xfrm>
              <a:off x="11327203" y="5763369"/>
              <a:ext cx="461727" cy="369332"/>
            </a:xfrm>
            <a:prstGeom prst="rect">
              <a:avLst/>
            </a:prstGeom>
            <a:noFill/>
          </p:spPr>
          <p:txBody>
            <a:bodyPr wrap="square" rtlCol="0">
              <a:spAutoFit/>
            </a:bodyPr>
            <a:lstStyle/>
            <a:p>
              <a:r>
                <a:rPr lang="en-US" dirty="0" smtClean="0"/>
                <a:t>Q</a:t>
              </a:r>
              <a:endParaRPr lang="en-SG" dirty="0"/>
            </a:p>
          </p:txBody>
        </p:sp>
        <p:cxnSp>
          <p:nvCxnSpPr>
            <p:cNvPr id="23" name="Straight Connector 22"/>
            <p:cNvCxnSpPr/>
            <p:nvPr/>
          </p:nvCxnSpPr>
          <p:spPr>
            <a:xfrm flipV="1">
              <a:off x="8899556" y="2995191"/>
              <a:ext cx="0" cy="843478"/>
            </a:xfrm>
            <a:prstGeom prst="line">
              <a:avLst/>
            </a:prstGeom>
            <a:ln>
              <a:prstDash val="dash"/>
            </a:ln>
          </p:spPr>
          <p:style>
            <a:lnRef idx="3">
              <a:schemeClr val="dk1"/>
            </a:lnRef>
            <a:fillRef idx="0">
              <a:schemeClr val="dk1"/>
            </a:fillRef>
            <a:effectRef idx="2">
              <a:schemeClr val="dk1"/>
            </a:effectRef>
            <a:fontRef idx="minor">
              <a:schemeClr val="tx1"/>
            </a:fontRef>
          </p:style>
        </p:cxnSp>
      </p:grpSp>
      <p:sp>
        <p:nvSpPr>
          <p:cNvPr id="25" name="TextBox 24"/>
          <p:cNvSpPr txBox="1"/>
          <p:nvPr/>
        </p:nvSpPr>
        <p:spPr>
          <a:xfrm>
            <a:off x="8382383" y="3047598"/>
            <a:ext cx="606582" cy="369332"/>
          </a:xfrm>
          <a:prstGeom prst="rect">
            <a:avLst/>
          </a:prstGeom>
          <a:noFill/>
        </p:spPr>
        <p:txBody>
          <a:bodyPr wrap="square" rtlCol="0">
            <a:spAutoFit/>
          </a:bodyPr>
          <a:lstStyle/>
          <a:p>
            <a:r>
              <a:rPr lang="en-US" dirty="0" smtClean="0"/>
              <a:t>tax</a:t>
            </a:r>
            <a:endParaRPr lang="en-SG" dirty="0"/>
          </a:p>
        </p:txBody>
      </p:sp>
      <p:sp>
        <p:nvSpPr>
          <p:cNvPr id="26" name="TextBox 25"/>
          <p:cNvSpPr txBox="1"/>
          <p:nvPr/>
        </p:nvSpPr>
        <p:spPr>
          <a:xfrm>
            <a:off x="7251826" y="1222218"/>
            <a:ext cx="3748134" cy="369332"/>
          </a:xfrm>
          <a:prstGeom prst="rect">
            <a:avLst/>
          </a:prstGeom>
          <a:noFill/>
        </p:spPr>
        <p:txBody>
          <a:bodyPr wrap="square" rtlCol="0">
            <a:spAutoFit/>
          </a:bodyPr>
          <a:lstStyle/>
          <a:p>
            <a:r>
              <a:rPr lang="en-US" dirty="0" smtClean="0"/>
              <a:t>Market for Electric Cars</a:t>
            </a:r>
            <a:endParaRPr lang="en-SG" dirty="0"/>
          </a:p>
        </p:txBody>
      </p:sp>
    </p:spTree>
    <p:extLst>
      <p:ext uri="{BB962C8B-B14F-4D97-AF65-F5344CB8AC3E}">
        <p14:creationId xmlns:p14="http://schemas.microsoft.com/office/powerpoint/2010/main" val="13406412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 Elasticity of electric vehicle demand</a:t>
            </a:r>
            <a:endParaRPr lang="en-SG" dirty="0"/>
          </a:p>
        </p:txBody>
      </p:sp>
      <p:sp>
        <p:nvSpPr>
          <p:cNvPr id="3" name="Content Placeholder 2"/>
          <p:cNvSpPr>
            <a:spLocks noGrp="1"/>
          </p:cNvSpPr>
          <p:nvPr>
            <p:ph idx="1"/>
          </p:nvPr>
        </p:nvSpPr>
        <p:spPr>
          <a:xfrm>
            <a:off x="838200" y="1825625"/>
            <a:ext cx="9645713" cy="4351338"/>
          </a:xfrm>
        </p:spPr>
        <p:txBody>
          <a:bodyPr/>
          <a:lstStyle/>
          <a:p>
            <a:r>
              <a:rPr lang="en-SG" dirty="0" smtClean="0"/>
              <a:t>The </a:t>
            </a:r>
            <a:r>
              <a:rPr lang="en-SG" dirty="0"/>
              <a:t>more elastic the demand for electric vehicles is, the greater the output reduction will be, the greater the deadweight loss will be, the less tax revenue will increase. </a:t>
            </a:r>
          </a:p>
          <a:p>
            <a:pPr lvl="1"/>
            <a:r>
              <a:rPr lang="en-US" dirty="0" smtClean="0"/>
              <a:t>Is the demand for electric vehicles elastic? Justify. </a:t>
            </a:r>
          </a:p>
          <a:p>
            <a:pPr lvl="1"/>
            <a:r>
              <a:rPr lang="en-US" dirty="0" smtClean="0"/>
              <a:t>Analyze the impact on market outcome.</a:t>
            </a:r>
            <a:endParaRPr lang="en-SG" dirty="0"/>
          </a:p>
        </p:txBody>
      </p:sp>
    </p:spTree>
    <p:extLst>
      <p:ext uri="{BB962C8B-B14F-4D97-AF65-F5344CB8AC3E}">
        <p14:creationId xmlns:p14="http://schemas.microsoft.com/office/powerpoint/2010/main" val="2910323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 Elasticity of electric vehicle demand</a:t>
            </a:r>
            <a:endParaRPr lang="en-SG" dirty="0"/>
          </a:p>
        </p:txBody>
      </p:sp>
      <p:sp>
        <p:nvSpPr>
          <p:cNvPr id="3" name="Content Placeholder 2"/>
          <p:cNvSpPr>
            <a:spLocks noGrp="1"/>
          </p:cNvSpPr>
          <p:nvPr>
            <p:ph idx="1"/>
          </p:nvPr>
        </p:nvSpPr>
        <p:spPr>
          <a:xfrm>
            <a:off x="838200" y="1825625"/>
            <a:ext cx="5146141" cy="4351338"/>
          </a:xfrm>
        </p:spPr>
        <p:txBody>
          <a:bodyPr/>
          <a:lstStyle/>
          <a:p>
            <a:r>
              <a:rPr lang="en-SG" dirty="0" smtClean="0"/>
              <a:t>The </a:t>
            </a:r>
            <a:r>
              <a:rPr lang="en-SG" dirty="0"/>
              <a:t>more elastic the demand for electric vehicles is, the greater the output reduction will be, the greater the deadweight loss will be, the less tax revenue will increase. </a:t>
            </a:r>
          </a:p>
          <a:p>
            <a:pPr lvl="1"/>
            <a:r>
              <a:rPr lang="en-US" dirty="0" smtClean="0"/>
              <a:t>Is the demand for electric vehicles elastic? Justify. </a:t>
            </a:r>
          </a:p>
          <a:p>
            <a:pPr lvl="1"/>
            <a:r>
              <a:rPr lang="en-US" dirty="0" smtClean="0"/>
              <a:t>Analyze the impact on market outcome.</a:t>
            </a:r>
            <a:endParaRPr lang="en-SG" dirty="0"/>
          </a:p>
        </p:txBody>
      </p:sp>
      <p:grpSp>
        <p:nvGrpSpPr>
          <p:cNvPr id="4" name="Group 3"/>
          <p:cNvGrpSpPr/>
          <p:nvPr/>
        </p:nvGrpSpPr>
        <p:grpSpPr>
          <a:xfrm>
            <a:off x="6572816" y="2107148"/>
            <a:ext cx="5134633" cy="4442013"/>
            <a:chOff x="6654297" y="1690688"/>
            <a:chExt cx="5134633" cy="4442013"/>
          </a:xfrm>
        </p:grpSpPr>
        <p:cxnSp>
          <p:nvCxnSpPr>
            <p:cNvPr id="5" name="Straight Connector 4"/>
            <p:cNvCxnSpPr/>
            <p:nvPr/>
          </p:nvCxnSpPr>
          <p:spPr>
            <a:xfrm>
              <a:off x="7097917" y="2136618"/>
              <a:ext cx="0" cy="3639493"/>
            </a:xfrm>
            <a:prstGeom prst="line">
              <a:avLst/>
            </a:prstGeom>
          </p:spPr>
          <p:style>
            <a:lnRef idx="3">
              <a:schemeClr val="accent5"/>
            </a:lnRef>
            <a:fillRef idx="0">
              <a:schemeClr val="accent5"/>
            </a:fillRef>
            <a:effectRef idx="2">
              <a:schemeClr val="accent5"/>
            </a:effectRef>
            <a:fontRef idx="minor">
              <a:schemeClr val="tx1"/>
            </a:fontRef>
          </p:style>
        </p:cxnSp>
        <p:cxnSp>
          <p:nvCxnSpPr>
            <p:cNvPr id="6" name="Straight Connector 5"/>
            <p:cNvCxnSpPr/>
            <p:nvPr/>
          </p:nvCxnSpPr>
          <p:spPr>
            <a:xfrm>
              <a:off x="7116024" y="5776111"/>
              <a:ext cx="4173647"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8030801" y="2299580"/>
              <a:ext cx="2797521" cy="2154725"/>
            </a:xfrm>
            <a:prstGeom prst="line">
              <a:avLst/>
            </a:prstGeom>
          </p:spPr>
          <p:style>
            <a:lnRef idx="3">
              <a:schemeClr val="accent2"/>
            </a:lnRef>
            <a:fillRef idx="0">
              <a:schemeClr val="accent2"/>
            </a:fillRef>
            <a:effectRef idx="2">
              <a:schemeClr val="accent2"/>
            </a:effectRef>
            <a:fontRef idx="minor">
              <a:schemeClr val="tx1"/>
            </a:fontRef>
          </p:style>
        </p:cxnSp>
        <p:cxnSp>
          <p:nvCxnSpPr>
            <p:cNvPr id="8" name="Straight Connector 7"/>
            <p:cNvCxnSpPr/>
            <p:nvPr/>
          </p:nvCxnSpPr>
          <p:spPr>
            <a:xfrm flipV="1">
              <a:off x="7948943" y="2136618"/>
              <a:ext cx="2353901" cy="2906162"/>
            </a:xfrm>
            <a:prstGeom prst="line">
              <a:avLst/>
            </a:prstGeom>
          </p:spPr>
          <p:style>
            <a:lnRef idx="3">
              <a:schemeClr val="accent6"/>
            </a:lnRef>
            <a:fillRef idx="0">
              <a:schemeClr val="accent6"/>
            </a:fillRef>
            <a:effectRef idx="2">
              <a:schemeClr val="accent6"/>
            </a:effectRef>
            <a:fontRef idx="minor">
              <a:schemeClr val="tx1"/>
            </a:fontRef>
          </p:style>
        </p:cxnSp>
        <p:sp>
          <p:nvSpPr>
            <p:cNvPr id="13" name="TextBox 12"/>
            <p:cNvSpPr txBox="1"/>
            <p:nvPr/>
          </p:nvSpPr>
          <p:spPr>
            <a:xfrm>
              <a:off x="10302844" y="1964602"/>
              <a:ext cx="697116" cy="369332"/>
            </a:xfrm>
            <a:prstGeom prst="rect">
              <a:avLst/>
            </a:prstGeom>
            <a:noFill/>
          </p:spPr>
          <p:txBody>
            <a:bodyPr wrap="square" rtlCol="0">
              <a:spAutoFit/>
            </a:bodyPr>
            <a:lstStyle/>
            <a:p>
              <a:r>
                <a:rPr lang="en-US" dirty="0" smtClean="0"/>
                <a:t>S</a:t>
              </a:r>
              <a:endParaRPr lang="en-SG" dirty="0"/>
            </a:p>
          </p:txBody>
        </p:sp>
        <p:sp>
          <p:nvSpPr>
            <p:cNvPr id="14" name="TextBox 13"/>
            <p:cNvSpPr txBox="1"/>
            <p:nvPr/>
          </p:nvSpPr>
          <p:spPr>
            <a:xfrm>
              <a:off x="10828322" y="4432779"/>
              <a:ext cx="769167" cy="369332"/>
            </a:xfrm>
            <a:prstGeom prst="rect">
              <a:avLst/>
            </a:prstGeom>
            <a:noFill/>
          </p:spPr>
          <p:txBody>
            <a:bodyPr wrap="square" rtlCol="0">
              <a:spAutoFit/>
            </a:bodyPr>
            <a:lstStyle/>
            <a:p>
              <a:r>
                <a:rPr lang="en-US" dirty="0" err="1" smtClean="0"/>
                <a:t>D</a:t>
              </a:r>
              <a:r>
                <a:rPr lang="en-US" sz="1100" dirty="0" err="1" smtClean="0"/>
                <a:t>elastic</a:t>
              </a:r>
              <a:endParaRPr lang="en-SG" dirty="0"/>
            </a:p>
          </p:txBody>
        </p:sp>
        <p:sp>
          <p:nvSpPr>
            <p:cNvPr id="16" name="TextBox 15"/>
            <p:cNvSpPr txBox="1"/>
            <p:nvPr/>
          </p:nvSpPr>
          <p:spPr>
            <a:xfrm>
              <a:off x="6654297" y="1690688"/>
              <a:ext cx="461727" cy="369332"/>
            </a:xfrm>
            <a:prstGeom prst="rect">
              <a:avLst/>
            </a:prstGeom>
            <a:noFill/>
          </p:spPr>
          <p:txBody>
            <a:bodyPr wrap="square" rtlCol="0">
              <a:spAutoFit/>
            </a:bodyPr>
            <a:lstStyle/>
            <a:p>
              <a:r>
                <a:rPr lang="en-US" dirty="0" smtClean="0"/>
                <a:t>P</a:t>
              </a:r>
              <a:endParaRPr lang="en-SG" dirty="0"/>
            </a:p>
          </p:txBody>
        </p:sp>
        <p:sp>
          <p:nvSpPr>
            <p:cNvPr id="17" name="TextBox 16"/>
            <p:cNvSpPr txBox="1"/>
            <p:nvPr/>
          </p:nvSpPr>
          <p:spPr>
            <a:xfrm>
              <a:off x="11327203" y="5763369"/>
              <a:ext cx="461727" cy="369332"/>
            </a:xfrm>
            <a:prstGeom prst="rect">
              <a:avLst/>
            </a:prstGeom>
            <a:noFill/>
          </p:spPr>
          <p:txBody>
            <a:bodyPr wrap="square" rtlCol="0">
              <a:spAutoFit/>
            </a:bodyPr>
            <a:lstStyle/>
            <a:p>
              <a:r>
                <a:rPr lang="en-US" dirty="0" smtClean="0"/>
                <a:t>Q</a:t>
              </a:r>
              <a:endParaRPr lang="en-SG" dirty="0"/>
            </a:p>
          </p:txBody>
        </p:sp>
        <p:cxnSp>
          <p:nvCxnSpPr>
            <p:cNvPr id="18" name="Straight Connector 17"/>
            <p:cNvCxnSpPr/>
            <p:nvPr/>
          </p:nvCxnSpPr>
          <p:spPr>
            <a:xfrm flipV="1">
              <a:off x="8899556" y="2995191"/>
              <a:ext cx="0" cy="843478"/>
            </a:xfrm>
            <a:prstGeom prst="line">
              <a:avLst/>
            </a:prstGeom>
            <a:ln>
              <a:prstDash val="dash"/>
            </a:ln>
          </p:spPr>
          <p:style>
            <a:lnRef idx="3">
              <a:schemeClr val="dk1"/>
            </a:lnRef>
            <a:fillRef idx="0">
              <a:schemeClr val="dk1"/>
            </a:fillRef>
            <a:effectRef idx="2">
              <a:schemeClr val="dk1"/>
            </a:effectRef>
            <a:fontRef idx="minor">
              <a:schemeClr val="tx1"/>
            </a:fontRef>
          </p:style>
        </p:cxnSp>
      </p:grpSp>
      <p:sp>
        <p:nvSpPr>
          <p:cNvPr id="19" name="TextBox 18"/>
          <p:cNvSpPr txBox="1"/>
          <p:nvPr/>
        </p:nvSpPr>
        <p:spPr>
          <a:xfrm>
            <a:off x="8289763" y="3631962"/>
            <a:ext cx="606582" cy="369332"/>
          </a:xfrm>
          <a:prstGeom prst="rect">
            <a:avLst/>
          </a:prstGeom>
          <a:noFill/>
        </p:spPr>
        <p:txBody>
          <a:bodyPr wrap="square" rtlCol="0">
            <a:spAutoFit/>
          </a:bodyPr>
          <a:lstStyle/>
          <a:p>
            <a:r>
              <a:rPr lang="en-US" dirty="0" smtClean="0"/>
              <a:t>tax</a:t>
            </a:r>
            <a:endParaRPr lang="en-SG" dirty="0"/>
          </a:p>
        </p:txBody>
      </p:sp>
      <p:cxnSp>
        <p:nvCxnSpPr>
          <p:cNvPr id="21" name="Straight Connector 20"/>
          <p:cNvCxnSpPr/>
          <p:nvPr/>
        </p:nvCxnSpPr>
        <p:spPr>
          <a:xfrm>
            <a:off x="8637006" y="1575303"/>
            <a:ext cx="1176950" cy="4074059"/>
          </a:xfrm>
          <a:prstGeom prst="line">
            <a:avLst/>
          </a:prstGeom>
        </p:spPr>
        <p:style>
          <a:lnRef idx="3">
            <a:schemeClr val="dk1"/>
          </a:lnRef>
          <a:fillRef idx="0">
            <a:schemeClr val="dk1"/>
          </a:fillRef>
          <a:effectRef idx="2">
            <a:schemeClr val="dk1"/>
          </a:effectRef>
          <a:fontRef idx="minor">
            <a:schemeClr val="tx1"/>
          </a:fontRef>
        </p:style>
      </p:cxnSp>
      <p:sp>
        <p:nvSpPr>
          <p:cNvPr id="22" name="TextBox 21"/>
          <p:cNvSpPr txBox="1"/>
          <p:nvPr/>
        </p:nvSpPr>
        <p:spPr>
          <a:xfrm>
            <a:off x="9732475" y="5453933"/>
            <a:ext cx="1086416" cy="369332"/>
          </a:xfrm>
          <a:prstGeom prst="rect">
            <a:avLst/>
          </a:prstGeom>
          <a:noFill/>
        </p:spPr>
        <p:txBody>
          <a:bodyPr wrap="square" rtlCol="0">
            <a:spAutoFit/>
          </a:bodyPr>
          <a:lstStyle/>
          <a:p>
            <a:r>
              <a:rPr lang="en-US" dirty="0" err="1" smtClean="0"/>
              <a:t>D</a:t>
            </a:r>
            <a:r>
              <a:rPr lang="en-US" sz="1050" dirty="0" err="1" smtClean="0"/>
              <a:t>in</a:t>
            </a:r>
            <a:r>
              <a:rPr lang="en-US" sz="1100" dirty="0" err="1" smtClean="0"/>
              <a:t>elastic</a:t>
            </a:r>
            <a:endParaRPr lang="en-SG" dirty="0"/>
          </a:p>
        </p:txBody>
      </p:sp>
      <p:cxnSp>
        <p:nvCxnSpPr>
          <p:cNvPr id="23" name="Straight Connector 22"/>
          <p:cNvCxnSpPr/>
          <p:nvPr/>
        </p:nvCxnSpPr>
        <p:spPr>
          <a:xfrm flipV="1">
            <a:off x="9088167" y="3129498"/>
            <a:ext cx="0" cy="843478"/>
          </a:xfrm>
          <a:prstGeom prst="line">
            <a:avLst/>
          </a:prstGeom>
          <a:ln>
            <a:prstDash val="dash"/>
          </a:ln>
        </p:spPr>
        <p:style>
          <a:lnRef idx="3">
            <a:schemeClr val="dk1"/>
          </a:lnRef>
          <a:fillRef idx="0">
            <a:schemeClr val="dk1"/>
          </a:fillRef>
          <a:effectRef idx="2">
            <a:schemeClr val="dk1"/>
          </a:effectRef>
          <a:fontRef idx="minor">
            <a:schemeClr val="tx1"/>
          </a:fontRef>
        </p:style>
      </p:cxnSp>
      <p:sp>
        <p:nvSpPr>
          <p:cNvPr id="24" name="TextBox 23"/>
          <p:cNvSpPr txBox="1"/>
          <p:nvPr/>
        </p:nvSpPr>
        <p:spPr>
          <a:xfrm>
            <a:off x="7251826" y="1222218"/>
            <a:ext cx="3748134" cy="369332"/>
          </a:xfrm>
          <a:prstGeom prst="rect">
            <a:avLst/>
          </a:prstGeom>
          <a:noFill/>
        </p:spPr>
        <p:txBody>
          <a:bodyPr wrap="square" rtlCol="0">
            <a:spAutoFit/>
          </a:bodyPr>
          <a:lstStyle/>
          <a:p>
            <a:r>
              <a:rPr lang="en-US" dirty="0" smtClean="0"/>
              <a:t>Market for Electric Cars</a:t>
            </a:r>
            <a:endParaRPr lang="en-SG" dirty="0"/>
          </a:p>
        </p:txBody>
      </p:sp>
    </p:spTree>
    <p:extLst>
      <p:ext uri="{BB962C8B-B14F-4D97-AF65-F5344CB8AC3E}">
        <p14:creationId xmlns:p14="http://schemas.microsoft.com/office/powerpoint/2010/main" val="1817092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3.</a:t>
            </a:r>
            <a:r>
              <a:rPr lang="en-SG" dirty="0" smtClean="0"/>
              <a:t> Market outcome of petrol cars</a:t>
            </a:r>
            <a:r>
              <a:rPr lang="en-US" dirty="0" smtClean="0"/>
              <a:t> </a:t>
            </a:r>
            <a:endParaRPr lang="en-SG" dirty="0"/>
          </a:p>
        </p:txBody>
      </p:sp>
      <p:sp>
        <p:nvSpPr>
          <p:cNvPr id="3" name="Content Placeholder 2"/>
          <p:cNvSpPr>
            <a:spLocks noGrp="1"/>
          </p:cNvSpPr>
          <p:nvPr>
            <p:ph idx="1"/>
          </p:nvPr>
        </p:nvSpPr>
        <p:spPr/>
        <p:txBody>
          <a:bodyPr/>
          <a:lstStyle/>
          <a:p>
            <a:r>
              <a:rPr lang="en-SG" dirty="0"/>
              <a:t>petrol cars </a:t>
            </a:r>
            <a:r>
              <a:rPr lang="en-SG" dirty="0" smtClean="0"/>
              <a:t>is a substitute</a:t>
            </a:r>
          </a:p>
          <a:p>
            <a:pPr lvl="1"/>
            <a:r>
              <a:rPr lang="en-US" dirty="0" smtClean="0"/>
              <a:t>Impact on petrol car manufacturer</a:t>
            </a:r>
          </a:p>
          <a:p>
            <a:pPr lvl="1"/>
            <a:r>
              <a:rPr lang="en-US" dirty="0" smtClean="0"/>
              <a:t>Impact on government </a:t>
            </a:r>
            <a:endParaRPr lang="en-SG" dirty="0"/>
          </a:p>
        </p:txBody>
      </p:sp>
    </p:spTree>
    <p:extLst>
      <p:ext uri="{BB962C8B-B14F-4D97-AF65-F5344CB8AC3E}">
        <p14:creationId xmlns:p14="http://schemas.microsoft.com/office/powerpoint/2010/main" val="19024193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3.</a:t>
            </a:r>
            <a:r>
              <a:rPr lang="en-SG" dirty="0" smtClean="0"/>
              <a:t> Market outcome of petrol cars</a:t>
            </a:r>
            <a:r>
              <a:rPr lang="en-US" dirty="0" smtClean="0"/>
              <a:t> </a:t>
            </a:r>
            <a:endParaRPr lang="en-SG" dirty="0"/>
          </a:p>
        </p:txBody>
      </p:sp>
      <p:sp>
        <p:nvSpPr>
          <p:cNvPr id="3" name="Content Placeholder 2"/>
          <p:cNvSpPr>
            <a:spLocks noGrp="1"/>
          </p:cNvSpPr>
          <p:nvPr>
            <p:ph idx="1"/>
          </p:nvPr>
        </p:nvSpPr>
        <p:spPr/>
        <p:txBody>
          <a:bodyPr/>
          <a:lstStyle/>
          <a:p>
            <a:r>
              <a:rPr lang="en-SG" dirty="0"/>
              <a:t>petrol cars </a:t>
            </a:r>
            <a:r>
              <a:rPr lang="en-SG" dirty="0" smtClean="0"/>
              <a:t>is a substitute</a:t>
            </a:r>
          </a:p>
          <a:p>
            <a:pPr lvl="1"/>
            <a:r>
              <a:rPr lang="en-US" dirty="0" smtClean="0"/>
              <a:t>Impact on petrol car manufacturer</a:t>
            </a:r>
          </a:p>
          <a:p>
            <a:pPr lvl="1"/>
            <a:r>
              <a:rPr lang="en-US" dirty="0" smtClean="0"/>
              <a:t>Impact on government </a:t>
            </a:r>
            <a:endParaRPr lang="en-SG" dirty="0"/>
          </a:p>
        </p:txBody>
      </p:sp>
      <p:sp>
        <p:nvSpPr>
          <p:cNvPr id="4" name="TextBox 3"/>
          <p:cNvSpPr txBox="1"/>
          <p:nvPr/>
        </p:nvSpPr>
        <p:spPr>
          <a:xfrm>
            <a:off x="7333308" y="1825625"/>
            <a:ext cx="3748134" cy="369332"/>
          </a:xfrm>
          <a:prstGeom prst="rect">
            <a:avLst/>
          </a:prstGeom>
          <a:noFill/>
        </p:spPr>
        <p:txBody>
          <a:bodyPr wrap="square" rtlCol="0">
            <a:spAutoFit/>
          </a:bodyPr>
          <a:lstStyle/>
          <a:p>
            <a:r>
              <a:rPr lang="en-US" dirty="0" smtClean="0"/>
              <a:t>Market for Petrol Cars</a:t>
            </a:r>
            <a:endParaRPr lang="en-SG" dirty="0"/>
          </a:p>
        </p:txBody>
      </p:sp>
      <p:grpSp>
        <p:nvGrpSpPr>
          <p:cNvPr id="5" name="Group 4"/>
          <p:cNvGrpSpPr/>
          <p:nvPr/>
        </p:nvGrpSpPr>
        <p:grpSpPr>
          <a:xfrm>
            <a:off x="6640058" y="2010291"/>
            <a:ext cx="5134633" cy="4442013"/>
            <a:chOff x="6654297" y="1690688"/>
            <a:chExt cx="5134633" cy="4442013"/>
          </a:xfrm>
        </p:grpSpPr>
        <p:cxnSp>
          <p:nvCxnSpPr>
            <p:cNvPr id="6" name="Straight Connector 5"/>
            <p:cNvCxnSpPr/>
            <p:nvPr/>
          </p:nvCxnSpPr>
          <p:spPr>
            <a:xfrm>
              <a:off x="7097917" y="2136618"/>
              <a:ext cx="0" cy="3639493"/>
            </a:xfrm>
            <a:prstGeom prst="line">
              <a:avLst/>
            </a:prstGeom>
          </p:spPr>
          <p:style>
            <a:lnRef idx="3">
              <a:schemeClr val="accent5"/>
            </a:lnRef>
            <a:fillRef idx="0">
              <a:schemeClr val="accent5"/>
            </a:fillRef>
            <a:effectRef idx="2">
              <a:schemeClr val="accent5"/>
            </a:effectRef>
            <a:fontRef idx="minor">
              <a:schemeClr val="tx1"/>
            </a:fontRef>
          </p:style>
        </p:cxnSp>
        <p:cxnSp>
          <p:nvCxnSpPr>
            <p:cNvPr id="7" name="Straight Connector 6"/>
            <p:cNvCxnSpPr/>
            <p:nvPr/>
          </p:nvCxnSpPr>
          <p:spPr>
            <a:xfrm>
              <a:off x="7116024" y="5776111"/>
              <a:ext cx="4173647"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8" name="Straight Connector 7"/>
            <p:cNvCxnSpPr/>
            <p:nvPr/>
          </p:nvCxnSpPr>
          <p:spPr>
            <a:xfrm>
              <a:off x="8030801" y="2299580"/>
              <a:ext cx="2797521" cy="2154725"/>
            </a:xfrm>
            <a:prstGeom prst="line">
              <a:avLst/>
            </a:prstGeom>
          </p:spPr>
          <p:style>
            <a:lnRef idx="3">
              <a:schemeClr val="accent2"/>
            </a:lnRef>
            <a:fillRef idx="0">
              <a:schemeClr val="accent2"/>
            </a:fillRef>
            <a:effectRef idx="2">
              <a:schemeClr val="accent2"/>
            </a:effectRef>
            <a:fontRef idx="minor">
              <a:schemeClr val="tx1"/>
            </a:fontRef>
          </p:style>
        </p:cxnSp>
        <p:cxnSp>
          <p:nvCxnSpPr>
            <p:cNvPr id="9" name="Straight Connector 8"/>
            <p:cNvCxnSpPr/>
            <p:nvPr/>
          </p:nvCxnSpPr>
          <p:spPr>
            <a:xfrm flipV="1">
              <a:off x="7948943" y="2136618"/>
              <a:ext cx="2353901" cy="2906162"/>
            </a:xfrm>
            <a:prstGeom prst="line">
              <a:avLst/>
            </a:prstGeom>
          </p:spPr>
          <p:style>
            <a:lnRef idx="3">
              <a:schemeClr val="accent6"/>
            </a:lnRef>
            <a:fillRef idx="0">
              <a:schemeClr val="accent6"/>
            </a:fillRef>
            <a:effectRef idx="2">
              <a:schemeClr val="accent6"/>
            </a:effectRef>
            <a:fontRef idx="minor">
              <a:schemeClr val="tx1"/>
            </a:fontRef>
          </p:style>
        </p:cxnSp>
        <p:cxnSp>
          <p:nvCxnSpPr>
            <p:cNvPr id="10" name="Straight Connector 9"/>
            <p:cNvCxnSpPr/>
            <p:nvPr/>
          </p:nvCxnSpPr>
          <p:spPr>
            <a:xfrm>
              <a:off x="7812015" y="2995191"/>
              <a:ext cx="2797521" cy="2154725"/>
            </a:xfrm>
            <a:prstGeom prst="line">
              <a:avLst/>
            </a:prstGeom>
          </p:spPr>
          <p:style>
            <a:lnRef idx="3">
              <a:schemeClr val="accent2"/>
            </a:lnRef>
            <a:fillRef idx="0">
              <a:schemeClr val="accent2"/>
            </a:fillRef>
            <a:effectRef idx="2">
              <a:schemeClr val="accent2"/>
            </a:effectRef>
            <a:fontRef idx="minor">
              <a:schemeClr val="tx1"/>
            </a:fontRef>
          </p:style>
        </p:cxnSp>
        <p:sp>
          <p:nvSpPr>
            <p:cNvPr id="11" name="TextBox 10"/>
            <p:cNvSpPr txBox="1"/>
            <p:nvPr/>
          </p:nvSpPr>
          <p:spPr>
            <a:xfrm>
              <a:off x="8825255" y="4138541"/>
              <a:ext cx="371192" cy="369332"/>
            </a:xfrm>
            <a:prstGeom prst="rect">
              <a:avLst/>
            </a:prstGeom>
            <a:noFill/>
          </p:spPr>
          <p:txBody>
            <a:bodyPr wrap="square" rtlCol="0">
              <a:spAutoFit/>
            </a:bodyPr>
            <a:lstStyle/>
            <a:p>
              <a:r>
                <a:rPr lang="en-US" dirty="0" smtClean="0"/>
                <a:t>A</a:t>
              </a:r>
              <a:endParaRPr lang="en-SG" dirty="0"/>
            </a:p>
          </p:txBody>
        </p:sp>
        <p:sp>
          <p:nvSpPr>
            <p:cNvPr id="12" name="TextBox 11"/>
            <p:cNvSpPr txBox="1"/>
            <p:nvPr/>
          </p:nvSpPr>
          <p:spPr>
            <a:xfrm>
              <a:off x="9610254" y="3092296"/>
              <a:ext cx="371192" cy="369332"/>
            </a:xfrm>
            <a:prstGeom prst="rect">
              <a:avLst/>
            </a:prstGeom>
            <a:noFill/>
          </p:spPr>
          <p:txBody>
            <a:bodyPr wrap="square" rtlCol="0">
              <a:spAutoFit/>
            </a:bodyPr>
            <a:lstStyle/>
            <a:p>
              <a:r>
                <a:rPr lang="en-US" dirty="0" smtClean="0"/>
                <a:t>B</a:t>
              </a:r>
              <a:endParaRPr lang="en-SG" dirty="0"/>
            </a:p>
          </p:txBody>
        </p:sp>
        <p:cxnSp>
          <p:nvCxnSpPr>
            <p:cNvPr id="13" name="Straight Arrow Connector 12"/>
            <p:cNvCxnSpPr/>
            <p:nvPr/>
          </p:nvCxnSpPr>
          <p:spPr>
            <a:xfrm>
              <a:off x="9635545" y="4241726"/>
              <a:ext cx="78499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TextBox 13"/>
            <p:cNvSpPr txBox="1"/>
            <p:nvPr/>
          </p:nvSpPr>
          <p:spPr>
            <a:xfrm>
              <a:off x="10302844" y="1964602"/>
              <a:ext cx="697116" cy="369332"/>
            </a:xfrm>
            <a:prstGeom prst="rect">
              <a:avLst/>
            </a:prstGeom>
            <a:noFill/>
          </p:spPr>
          <p:txBody>
            <a:bodyPr wrap="square" rtlCol="0">
              <a:spAutoFit/>
            </a:bodyPr>
            <a:lstStyle/>
            <a:p>
              <a:r>
                <a:rPr lang="en-US" dirty="0" smtClean="0"/>
                <a:t>S</a:t>
              </a:r>
              <a:endParaRPr lang="en-SG" dirty="0"/>
            </a:p>
          </p:txBody>
        </p:sp>
        <p:sp>
          <p:nvSpPr>
            <p:cNvPr id="15" name="TextBox 14"/>
            <p:cNvSpPr txBox="1"/>
            <p:nvPr/>
          </p:nvSpPr>
          <p:spPr>
            <a:xfrm>
              <a:off x="10828322" y="4432779"/>
              <a:ext cx="769167" cy="369332"/>
            </a:xfrm>
            <a:prstGeom prst="rect">
              <a:avLst/>
            </a:prstGeom>
            <a:noFill/>
          </p:spPr>
          <p:txBody>
            <a:bodyPr wrap="square" rtlCol="0">
              <a:spAutoFit/>
            </a:bodyPr>
            <a:lstStyle/>
            <a:p>
              <a:r>
                <a:rPr lang="en-US" dirty="0" smtClean="0"/>
                <a:t>D</a:t>
              </a:r>
              <a:r>
                <a:rPr lang="en-US" sz="1100" dirty="0"/>
                <a:t>2</a:t>
              </a:r>
              <a:endParaRPr lang="en-SG" dirty="0"/>
            </a:p>
          </p:txBody>
        </p:sp>
        <p:sp>
          <p:nvSpPr>
            <p:cNvPr id="16" name="TextBox 15"/>
            <p:cNvSpPr txBox="1"/>
            <p:nvPr/>
          </p:nvSpPr>
          <p:spPr>
            <a:xfrm>
              <a:off x="10420544" y="5082918"/>
              <a:ext cx="769167" cy="369332"/>
            </a:xfrm>
            <a:prstGeom prst="rect">
              <a:avLst/>
            </a:prstGeom>
            <a:noFill/>
          </p:spPr>
          <p:txBody>
            <a:bodyPr wrap="square" rtlCol="0">
              <a:spAutoFit/>
            </a:bodyPr>
            <a:lstStyle/>
            <a:p>
              <a:r>
                <a:rPr lang="en-US" dirty="0" smtClean="0"/>
                <a:t>D</a:t>
              </a:r>
              <a:r>
                <a:rPr lang="en-US" sz="1050" dirty="0" smtClean="0"/>
                <a:t>1</a:t>
              </a:r>
              <a:endParaRPr lang="en-SG" dirty="0"/>
            </a:p>
          </p:txBody>
        </p:sp>
        <p:sp>
          <p:nvSpPr>
            <p:cNvPr id="17" name="TextBox 16"/>
            <p:cNvSpPr txBox="1"/>
            <p:nvPr/>
          </p:nvSpPr>
          <p:spPr>
            <a:xfrm>
              <a:off x="6654297" y="1690688"/>
              <a:ext cx="461727" cy="369332"/>
            </a:xfrm>
            <a:prstGeom prst="rect">
              <a:avLst/>
            </a:prstGeom>
            <a:noFill/>
          </p:spPr>
          <p:txBody>
            <a:bodyPr wrap="square" rtlCol="0">
              <a:spAutoFit/>
            </a:bodyPr>
            <a:lstStyle/>
            <a:p>
              <a:r>
                <a:rPr lang="en-US" dirty="0" smtClean="0"/>
                <a:t>P</a:t>
              </a:r>
              <a:endParaRPr lang="en-SG" dirty="0"/>
            </a:p>
          </p:txBody>
        </p:sp>
        <p:sp>
          <p:nvSpPr>
            <p:cNvPr id="18" name="TextBox 17"/>
            <p:cNvSpPr txBox="1"/>
            <p:nvPr/>
          </p:nvSpPr>
          <p:spPr>
            <a:xfrm>
              <a:off x="11327203" y="5763369"/>
              <a:ext cx="461727" cy="369332"/>
            </a:xfrm>
            <a:prstGeom prst="rect">
              <a:avLst/>
            </a:prstGeom>
            <a:noFill/>
          </p:spPr>
          <p:txBody>
            <a:bodyPr wrap="square" rtlCol="0">
              <a:spAutoFit/>
            </a:bodyPr>
            <a:lstStyle/>
            <a:p>
              <a:r>
                <a:rPr lang="en-US" dirty="0" smtClean="0"/>
                <a:t>Q</a:t>
              </a:r>
              <a:endParaRPr lang="en-SG" dirty="0"/>
            </a:p>
          </p:txBody>
        </p:sp>
      </p:grpSp>
    </p:spTree>
    <p:extLst>
      <p:ext uri="{BB962C8B-B14F-4D97-AF65-F5344CB8AC3E}">
        <p14:creationId xmlns:p14="http://schemas.microsoft.com/office/powerpoint/2010/main" val="22728726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4. </a:t>
            </a:r>
            <a:r>
              <a:rPr lang="en-SG" dirty="0" smtClean="0"/>
              <a:t>a good move to roll back the tax incentives for electric cars? </a:t>
            </a:r>
            <a:endParaRPr lang="en-SG" dirty="0"/>
          </a:p>
        </p:txBody>
      </p:sp>
      <p:sp>
        <p:nvSpPr>
          <p:cNvPr id="3" name="Content Placeholder 2"/>
          <p:cNvSpPr>
            <a:spLocks noGrp="1"/>
          </p:cNvSpPr>
          <p:nvPr>
            <p:ph idx="1"/>
          </p:nvPr>
        </p:nvSpPr>
        <p:spPr/>
        <p:txBody>
          <a:bodyPr/>
          <a:lstStyle/>
          <a:p>
            <a:r>
              <a:rPr lang="en-SG" dirty="0" smtClean="0"/>
              <a:t>Analyse </a:t>
            </a:r>
            <a:r>
              <a:rPr lang="en-SG" dirty="0"/>
              <a:t>from various </a:t>
            </a:r>
            <a:r>
              <a:rPr lang="en-SG" dirty="0" smtClean="0"/>
              <a:t>perspectives</a:t>
            </a:r>
          </a:p>
          <a:p>
            <a:pPr lvl="1"/>
            <a:r>
              <a:rPr lang="en-SG" dirty="0" smtClean="0"/>
              <a:t>Consumers</a:t>
            </a:r>
          </a:p>
          <a:p>
            <a:pPr lvl="1"/>
            <a:r>
              <a:rPr lang="en-SG" dirty="0" smtClean="0"/>
              <a:t>Suppliers </a:t>
            </a:r>
            <a:r>
              <a:rPr lang="en-SG" dirty="0"/>
              <a:t>of electric vehicles </a:t>
            </a:r>
            <a:endParaRPr lang="en-SG" dirty="0" smtClean="0"/>
          </a:p>
          <a:p>
            <a:pPr lvl="1"/>
            <a:r>
              <a:rPr lang="en-SG" dirty="0" smtClean="0"/>
              <a:t>Suppliers of petrol cars</a:t>
            </a:r>
          </a:p>
          <a:p>
            <a:pPr lvl="1"/>
            <a:r>
              <a:rPr lang="en-SG" dirty="0" smtClean="0"/>
              <a:t>Government</a:t>
            </a:r>
            <a:r>
              <a:rPr lang="en-SG" dirty="0"/>
              <a:t>. </a:t>
            </a:r>
          </a:p>
          <a:p>
            <a:endParaRPr lang="en-SG" dirty="0"/>
          </a:p>
        </p:txBody>
      </p:sp>
    </p:spTree>
    <p:extLst>
      <p:ext uri="{BB962C8B-B14F-4D97-AF65-F5344CB8AC3E}">
        <p14:creationId xmlns:p14="http://schemas.microsoft.com/office/powerpoint/2010/main" val="9485526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TotalTime>
  <Words>1292</Words>
  <Application>Microsoft Macintosh PowerPoint</Application>
  <PresentationFormat>Widescreen</PresentationFormat>
  <Paragraphs>185</Paragraphs>
  <Slides>17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Calibri Light</vt:lpstr>
      <vt:lpstr>Arial</vt:lpstr>
      <vt:lpstr>Office Theme</vt:lpstr>
      <vt:lpstr>News Analysis 2</vt:lpstr>
      <vt:lpstr>Tesla Prices To Triple In Denmark As Tax Incentives Are Rolled Back: Will Other Countries Follow?</vt:lpstr>
      <vt:lpstr>Question 1. Impact on market for electric vehicles </vt:lpstr>
      <vt:lpstr>Question 1. Impact on market for electric vehicles </vt:lpstr>
      <vt:lpstr>Question 2. Elasticity of electric vehicle demand</vt:lpstr>
      <vt:lpstr>Question 2. Elasticity of electric vehicle demand</vt:lpstr>
      <vt:lpstr>Question 3. Market outcome of petrol cars </vt:lpstr>
      <vt:lpstr>Question 3. Market outcome of petrol cars </vt:lpstr>
      <vt:lpstr>Question 4. a good move to roll back the tax incentives for electric cars? </vt:lpstr>
      <vt:lpstr>Structure</vt:lpstr>
      <vt:lpstr>Format</vt:lpstr>
      <vt:lpstr>APA: In-text citation.</vt:lpstr>
      <vt:lpstr>APA: In-text citation.</vt:lpstr>
      <vt:lpstr>APA: citing websites</vt:lpstr>
      <vt:lpstr>APA: reference. </vt:lpstr>
      <vt:lpstr>Get reference / citation</vt:lpstr>
      <vt:lpstr>Where to get them?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Pengji Wang</dc:creator>
  <cp:lastModifiedBy>谢学硕</cp:lastModifiedBy>
  <cp:revision>34</cp:revision>
  <dcterms:created xsi:type="dcterms:W3CDTF">2015-11-11T07:01:44Z</dcterms:created>
  <dcterms:modified xsi:type="dcterms:W3CDTF">2015-12-08T08:54:55Z</dcterms:modified>
</cp:coreProperties>
</file>